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73f89659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3f73f89659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f6b8ec8b1c_1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g3f6b8ec8b1c_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00" lIns="91300" spcFirstLastPara="1" rIns="91300" wrap="square" tIns="913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f73f896598_0_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g3f73f896598_0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00" lIns="91300" spcFirstLastPara="1" rIns="91300" wrap="square" tIns="913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f73f896598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f73f896598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f73f896598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f73f896598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2 ejemplares para cada institución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Entregados: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Segunda tanda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f73f896598_0_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3f73f896598_0_5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f73f896598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4" name="Google Shape;504;g3f73f896598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6b8ec8b1c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g3f6b8ec8b1c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00" lIns="91300" spcFirstLastPara="1" rIns="91300" wrap="square" tIns="913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6b8ec8b1c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6b8ec8b1c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73f896598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f73f896598_0_2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73f896598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f73f896598_0_2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73f896598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f73f896598_0_2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73f896598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3f73f896598_0_2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73f896598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f73f896598_0_3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73f896598_0_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3f73f896598_0_4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42.png"/><Relationship Id="rId9" Type="http://schemas.openxmlformats.org/officeDocument/2006/relationships/image" Target="../media/image1.png"/><Relationship Id="rId5" Type="http://schemas.openxmlformats.org/officeDocument/2006/relationships/image" Target="../media/image23.png"/><Relationship Id="rId6" Type="http://schemas.openxmlformats.org/officeDocument/2006/relationships/image" Target="../media/image29.png"/><Relationship Id="rId7" Type="http://schemas.openxmlformats.org/officeDocument/2006/relationships/image" Target="../media/image24.png"/><Relationship Id="rId8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8.png"/><Relationship Id="rId10" Type="http://schemas.openxmlformats.org/officeDocument/2006/relationships/image" Target="../media/image32.png"/><Relationship Id="rId13" Type="http://schemas.openxmlformats.org/officeDocument/2006/relationships/image" Target="../media/image1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30.png"/><Relationship Id="rId9" Type="http://schemas.openxmlformats.org/officeDocument/2006/relationships/image" Target="../media/image31.png"/><Relationship Id="rId5" Type="http://schemas.openxmlformats.org/officeDocument/2006/relationships/image" Target="../media/image28.png"/><Relationship Id="rId6" Type="http://schemas.openxmlformats.org/officeDocument/2006/relationships/image" Target="../media/image34.png"/><Relationship Id="rId7" Type="http://schemas.openxmlformats.org/officeDocument/2006/relationships/image" Target="../media/image33.png"/><Relationship Id="rId8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6.jp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1.png"/><Relationship Id="rId5" Type="http://schemas.openxmlformats.org/officeDocument/2006/relationships/image" Target="../media/image4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Relationship Id="rId4" Type="http://schemas.openxmlformats.org/officeDocument/2006/relationships/image" Target="../media/image39.jpg"/><Relationship Id="rId5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15.jpg"/><Relationship Id="rId10" Type="http://schemas.openxmlformats.org/officeDocument/2006/relationships/image" Target="../media/image1.png"/><Relationship Id="rId9" Type="http://schemas.openxmlformats.org/officeDocument/2006/relationships/image" Target="../media/image3.png"/><Relationship Id="rId5" Type="http://schemas.openxmlformats.org/officeDocument/2006/relationships/image" Target="../media/image21.jpg"/><Relationship Id="rId6" Type="http://schemas.openxmlformats.org/officeDocument/2006/relationships/image" Target="../media/image16.jpg"/><Relationship Id="rId7" Type="http://schemas.openxmlformats.org/officeDocument/2006/relationships/image" Target="../media/image7.png"/><Relationship Id="rId8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17.png"/><Relationship Id="rId7" Type="http://schemas.openxmlformats.org/officeDocument/2006/relationships/image" Target="../media/image8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hyperlink" Target="https://www.media.mit.edu/publications/your-brain-on-chatgpt/" TargetMode="External"/><Relationship Id="rId6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1.png"/><Relationship Id="rId5" Type="http://schemas.openxmlformats.org/officeDocument/2006/relationships/image" Target="../media/image19.png"/><Relationship Id="rId6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13.png"/><Relationship Id="rId5" Type="http://schemas.openxmlformats.org/officeDocument/2006/relationships/image" Target="../media/image12.jpg"/><Relationship Id="rId6" Type="http://schemas.openxmlformats.org/officeDocument/2006/relationships/image" Target="../media/image1.png"/><Relationship Id="rId7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hyperlink" Target="https://www.umsa.edu.ar/wp-content/uploads/2025/06/Conceptos_Abril_2025_tapa_web.pdf" TargetMode="External"/><Relationship Id="rId9" Type="http://schemas.openxmlformats.org/officeDocument/2006/relationships/image" Target="../media/image25.png"/><Relationship Id="rId5" Type="http://schemas.openxmlformats.org/officeDocument/2006/relationships/image" Target="../media/image14.png"/><Relationship Id="rId6" Type="http://schemas.openxmlformats.org/officeDocument/2006/relationships/image" Target="../media/image18.png"/><Relationship Id="rId7" Type="http://schemas.openxmlformats.org/officeDocument/2006/relationships/image" Target="../media/image1.png"/><Relationship Id="rId8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343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1373925" y="1715250"/>
            <a:ext cx="58188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i="0" lang="es" sz="4200" u="none" cap="none" strike="noStrike">
                <a:solidFill>
                  <a:schemeClr val="lt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Inteligencia</a:t>
            </a:r>
            <a:r>
              <a:rPr lang="es" sz="4200">
                <a:solidFill>
                  <a:schemeClr val="lt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 </a:t>
            </a:r>
            <a:r>
              <a:rPr i="0" lang="es" sz="4200" u="none" cap="none" strike="noStrike">
                <a:solidFill>
                  <a:schemeClr val="lt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Artificial</a:t>
            </a:r>
            <a:endParaRPr sz="4200">
              <a:solidFill>
                <a:schemeClr val="lt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i="0" lang="es" sz="4200" u="none" cap="none" strike="noStrike">
                <a:solidFill>
                  <a:schemeClr val="lt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y Protección Digital</a:t>
            </a:r>
            <a:endParaRPr i="0" sz="4200" u="none" cap="none" strike="noStrike">
              <a:solidFill>
                <a:schemeClr val="lt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id="100" name="Google Shape;1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573" y="364364"/>
            <a:ext cx="1601649" cy="746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25"/>
          <p:cNvGrpSpPr/>
          <p:nvPr/>
        </p:nvGrpSpPr>
        <p:grpSpPr>
          <a:xfrm>
            <a:off x="5890715" y="100"/>
            <a:ext cx="3253501" cy="931303"/>
            <a:chOff x="6996900" y="100"/>
            <a:chExt cx="2147100" cy="614600"/>
          </a:xfrm>
        </p:grpSpPr>
        <p:sp>
          <p:nvSpPr>
            <p:cNvPr id="102" name="Google Shape;102;p25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138525" lIns="138525" spcFirstLastPara="1" rIns="138525" wrap="square" tIns="1385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21"/>
            </a:p>
          </p:txBody>
        </p:sp>
        <p:sp>
          <p:nvSpPr>
            <p:cNvPr id="103" name="Google Shape;103;p25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138525" lIns="138525" spcFirstLastPara="1" rIns="138525" wrap="square" tIns="1385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21"/>
                <a:buFont typeface="Arial"/>
                <a:buNone/>
              </a:pPr>
              <a:r>
                <a:t/>
              </a:r>
              <a:endParaRPr b="0" i="0" sz="212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5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138525" lIns="138525" spcFirstLastPara="1" rIns="138525" wrap="square" tIns="1385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21"/>
                <a:buFont typeface="Arial"/>
                <a:buNone/>
              </a:pPr>
              <a:r>
                <a:t/>
              </a:r>
              <a:endParaRPr b="0" i="0" sz="212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5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138525" lIns="138525" spcFirstLastPara="1" rIns="138525" wrap="square" tIns="1385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21"/>
                <a:buFont typeface="Arial"/>
                <a:buNone/>
              </a:pPr>
              <a:r>
                <a:t/>
              </a:r>
              <a:endParaRPr b="0" i="0" sz="212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6" name="Google Shape;106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7" name="Google Shape;107;p25"/>
          <p:cNvGrpSpPr/>
          <p:nvPr/>
        </p:nvGrpSpPr>
        <p:grpSpPr>
          <a:xfrm>
            <a:off x="849" y="4720781"/>
            <a:ext cx="9144414" cy="444100"/>
            <a:chOff x="-11250" y="4938475"/>
            <a:chExt cx="9155400" cy="204900"/>
          </a:xfrm>
        </p:grpSpPr>
        <p:sp>
          <p:nvSpPr>
            <p:cNvPr id="108" name="Google Shape;108;p25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5"/>
            <p:cNvSpPr txBox="1"/>
            <p:nvPr/>
          </p:nvSpPr>
          <p:spPr>
            <a:xfrm>
              <a:off x="-10950" y="4981367"/>
              <a:ext cx="9155100" cy="10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5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15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  <p:sp>
        <p:nvSpPr>
          <p:cNvPr id="110" name="Google Shape;110;p25"/>
          <p:cNvSpPr/>
          <p:nvPr/>
        </p:nvSpPr>
        <p:spPr>
          <a:xfrm>
            <a:off x="469450" y="1808200"/>
            <a:ext cx="696000" cy="1352700"/>
          </a:xfrm>
          <a:prstGeom prst="chevron">
            <a:avLst>
              <a:gd fmla="val 58014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34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>
            <a:off x="2180050" y="865212"/>
            <a:ext cx="601748" cy="601774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4"/>
          <p:cNvSpPr txBox="1"/>
          <p:nvPr/>
        </p:nvSpPr>
        <p:spPr>
          <a:xfrm>
            <a:off x="563800" y="281100"/>
            <a:ext cx="689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Anexos Curriculares en IA y Protección </a:t>
            </a: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Digital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29" name="Google Shape;329;p34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0" name="Google Shape;330;p34"/>
          <p:cNvPicPr preferRelativeResize="0"/>
          <p:nvPr/>
        </p:nvPicPr>
        <p:blipFill rotWithShape="1">
          <a:blip r:embed="rId5">
            <a:alphaModFix/>
          </a:blip>
          <a:srcRect b="0" l="0" r="0" t="249"/>
          <a:stretch/>
        </p:blipFill>
        <p:spPr>
          <a:xfrm rot="-147330">
            <a:off x="4242391" y="1201186"/>
            <a:ext cx="2245517" cy="3169502"/>
          </a:xfrm>
          <a:prstGeom prst="rect">
            <a:avLst/>
          </a:prstGeom>
          <a:noFill/>
          <a:ln>
            <a:noFill/>
          </a:ln>
          <a:effectLst>
            <a:outerShdw blurRad="53620" rotWithShape="0" algn="bl" dir="5400000" dist="17873">
              <a:srgbClr val="000000">
                <a:alpha val="25000"/>
              </a:srgbClr>
            </a:outerShdw>
          </a:effectLst>
        </p:spPr>
      </p:pic>
      <p:pic>
        <p:nvPicPr>
          <p:cNvPr id="331" name="Google Shape;331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32180">
            <a:off x="6345829" y="1476717"/>
            <a:ext cx="2240928" cy="3169489"/>
          </a:xfrm>
          <a:prstGeom prst="rect">
            <a:avLst/>
          </a:prstGeom>
          <a:noFill/>
          <a:ln>
            <a:noFill/>
          </a:ln>
          <a:effectLst>
            <a:outerShdw blurRad="53620" rotWithShape="0" algn="bl" dir="5400000" dist="17873">
              <a:srgbClr val="000000">
                <a:alpha val="25000"/>
              </a:srgbClr>
            </a:outerShdw>
          </a:effectLst>
        </p:spPr>
      </p:pic>
      <p:grpSp>
        <p:nvGrpSpPr>
          <p:cNvPr id="332" name="Google Shape;332;p34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333" name="Google Shape;333;p34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4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  <p:sp>
        <p:nvSpPr>
          <p:cNvPr id="335" name="Google Shape;335;p34"/>
          <p:cNvSpPr txBox="1"/>
          <p:nvPr/>
        </p:nvSpPr>
        <p:spPr>
          <a:xfrm>
            <a:off x="414975" y="933325"/>
            <a:ext cx="17883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s" sz="1900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La Ciudad de </a:t>
            </a:r>
            <a:endParaRPr sz="1900">
              <a:solidFill>
                <a:srgbClr val="15324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s" sz="1900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Buenos Aires</a:t>
            </a:r>
            <a:endParaRPr sz="1900">
              <a:solidFill>
                <a:srgbClr val="15324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36" name="Google Shape;336;p34"/>
          <p:cNvSpPr/>
          <p:nvPr/>
        </p:nvSpPr>
        <p:spPr>
          <a:xfrm>
            <a:off x="414975" y="1469456"/>
            <a:ext cx="3518400" cy="677100"/>
          </a:xfrm>
          <a:prstGeom prst="roundRect">
            <a:avLst>
              <a:gd fmla="val 16667" name="adj"/>
            </a:avLst>
          </a:prstGeom>
          <a:solidFill>
            <a:srgbClr val="EEEAF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4"/>
          <p:cNvSpPr/>
          <p:nvPr/>
        </p:nvSpPr>
        <p:spPr>
          <a:xfrm>
            <a:off x="414975" y="2230581"/>
            <a:ext cx="3518400" cy="1101600"/>
          </a:xfrm>
          <a:prstGeom prst="roundRect">
            <a:avLst>
              <a:gd fmla="val 10985" name="adj"/>
            </a:avLst>
          </a:prstGeom>
          <a:solidFill>
            <a:srgbClr val="FCEB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4"/>
          <p:cNvSpPr/>
          <p:nvPr/>
        </p:nvSpPr>
        <p:spPr>
          <a:xfrm>
            <a:off x="414975" y="3416356"/>
            <a:ext cx="3518400" cy="1297800"/>
          </a:xfrm>
          <a:prstGeom prst="roundRect">
            <a:avLst>
              <a:gd fmla="val 16667" name="adj"/>
            </a:avLst>
          </a:prstGeom>
          <a:solidFill>
            <a:srgbClr val="E9F0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4"/>
          <p:cNvSpPr txBox="1"/>
          <p:nvPr/>
        </p:nvSpPr>
        <p:spPr>
          <a:xfrm>
            <a:off x="943551" y="1588068"/>
            <a:ext cx="26742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lang="es" sz="1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1.ª de Latinoamérica en incorporar Inteligencia Artificial y Protección Digital en sus diseños curriculares.</a:t>
            </a:r>
            <a:endParaRPr b="1" sz="1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40" name="Google Shape;340;p34"/>
          <p:cNvSpPr txBox="1"/>
          <p:nvPr/>
        </p:nvSpPr>
        <p:spPr>
          <a:xfrm>
            <a:off x="943551" y="2337062"/>
            <a:ext cx="25305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lang="es" sz="1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12.ª  jurisdicción a nivel mundial en incorporar IA en la educación obligatoria</a:t>
            </a:r>
            <a:endParaRPr b="1" sz="1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41" name="Google Shape;341;p34"/>
          <p:cNvSpPr txBox="1"/>
          <p:nvPr/>
        </p:nvSpPr>
        <p:spPr>
          <a:xfrm>
            <a:off x="943551" y="3565254"/>
            <a:ext cx="25998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lang="es" sz="1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1.ª </a:t>
            </a:r>
            <a:r>
              <a:rPr b="1" lang="es" sz="1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 jurisdicción del mundo en incorporar los ejes de Ética y Protección Digital en forma conjunta</a:t>
            </a:r>
            <a:endParaRPr b="1" sz="1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42" name="Google Shape;342;p34"/>
          <p:cNvSpPr txBox="1"/>
          <p:nvPr/>
        </p:nvSpPr>
        <p:spPr>
          <a:xfrm>
            <a:off x="943551" y="2824028"/>
            <a:ext cx="2634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s" sz="9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Junto a Austria, Portugal, Bélgica, Armenia, China, Corea del Sur, Emiratos Árabes, India, Kuwait, Qatar, Serbia (UNESCO, 2025)</a:t>
            </a:r>
            <a:endParaRPr sz="9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43" name="Google Shape;343;p34"/>
          <p:cNvSpPr/>
          <p:nvPr/>
        </p:nvSpPr>
        <p:spPr>
          <a:xfrm>
            <a:off x="501772" y="1673568"/>
            <a:ext cx="286200" cy="286200"/>
          </a:xfrm>
          <a:prstGeom prst="ellipse">
            <a:avLst/>
          </a:prstGeom>
          <a:solidFill>
            <a:srgbClr val="8C52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4"/>
          <p:cNvSpPr/>
          <p:nvPr/>
        </p:nvSpPr>
        <p:spPr>
          <a:xfrm>
            <a:off x="501772" y="2409793"/>
            <a:ext cx="286200" cy="286200"/>
          </a:xfrm>
          <a:prstGeom prst="ellipse">
            <a:avLst/>
          </a:prstGeom>
          <a:solidFill>
            <a:srgbClr val="EA53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4"/>
          <p:cNvSpPr/>
          <p:nvPr/>
        </p:nvSpPr>
        <p:spPr>
          <a:xfrm>
            <a:off x="501772" y="3621093"/>
            <a:ext cx="286200" cy="286200"/>
          </a:xfrm>
          <a:prstGeom prst="ellipse">
            <a:avLst/>
          </a:prstGeom>
          <a:solidFill>
            <a:srgbClr val="59A1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6" name="Google Shape;346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4475" y="3688443"/>
            <a:ext cx="140800" cy="15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8450" y="2466468"/>
            <a:ext cx="172849" cy="172874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4"/>
          <p:cNvSpPr/>
          <p:nvPr/>
        </p:nvSpPr>
        <p:spPr>
          <a:xfrm>
            <a:off x="562125" y="1732206"/>
            <a:ext cx="165600" cy="159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4"/>
          <p:cNvSpPr txBox="1"/>
          <p:nvPr/>
        </p:nvSpPr>
        <p:spPr>
          <a:xfrm>
            <a:off x="943561" y="4047822"/>
            <a:ext cx="2634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La dimensión ética educa sobre el uso de la herramienta; la dimensión de protección digital resguarda al estudiante frente a la herramienta, incluso cuando la usa "correctamente”</a:t>
            </a:r>
            <a:endParaRPr sz="9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350" name="Google Shape;350;p34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351" name="Google Shape;351;p34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4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4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5" name="Google Shape;355;p3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5"/>
          <p:cNvSpPr/>
          <p:nvPr/>
        </p:nvSpPr>
        <p:spPr>
          <a:xfrm>
            <a:off x="2316494" y="3334662"/>
            <a:ext cx="1384800" cy="1439700"/>
          </a:xfrm>
          <a:prstGeom prst="roundRect">
            <a:avLst>
              <a:gd fmla="val 7436" name="adj"/>
            </a:avLst>
          </a:prstGeom>
          <a:solidFill>
            <a:srgbClr val="F2F4F5"/>
          </a:solidFill>
          <a:ln cap="flat" cmpd="sng" w="109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sp>
        <p:nvSpPr>
          <p:cNvPr id="361" name="Google Shape;361;p35"/>
          <p:cNvSpPr/>
          <p:nvPr/>
        </p:nvSpPr>
        <p:spPr>
          <a:xfrm>
            <a:off x="7380584" y="3334662"/>
            <a:ext cx="1384800" cy="1439700"/>
          </a:xfrm>
          <a:prstGeom prst="roundRect">
            <a:avLst>
              <a:gd fmla="val 7436" name="adj"/>
            </a:avLst>
          </a:prstGeom>
          <a:solidFill>
            <a:srgbClr val="ECF7FB"/>
          </a:solidFill>
          <a:ln cap="flat" cmpd="sng" w="109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sp>
        <p:nvSpPr>
          <p:cNvPr id="362" name="Google Shape;362;p35"/>
          <p:cNvSpPr/>
          <p:nvPr/>
        </p:nvSpPr>
        <p:spPr>
          <a:xfrm>
            <a:off x="3859214" y="3334662"/>
            <a:ext cx="1384800" cy="1439700"/>
          </a:xfrm>
          <a:prstGeom prst="roundRect">
            <a:avLst>
              <a:gd fmla="val 7436" name="adj"/>
            </a:avLst>
          </a:prstGeom>
          <a:solidFill>
            <a:srgbClr val="F2F4F5"/>
          </a:solidFill>
          <a:ln cap="flat" cmpd="sng" w="109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sp>
        <p:nvSpPr>
          <p:cNvPr id="363" name="Google Shape;363;p35"/>
          <p:cNvSpPr/>
          <p:nvPr/>
        </p:nvSpPr>
        <p:spPr>
          <a:xfrm>
            <a:off x="2741487" y="822798"/>
            <a:ext cx="1948200" cy="2060700"/>
          </a:xfrm>
          <a:prstGeom prst="roundRect">
            <a:avLst>
              <a:gd fmla="val 7436" name="adj"/>
            </a:avLst>
          </a:prstGeom>
          <a:solidFill>
            <a:srgbClr val="FFFFFF"/>
          </a:solidFill>
          <a:ln cap="flat" cmpd="sng" w="100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64" name="Google Shape;364;p35"/>
          <p:cNvSpPr txBox="1"/>
          <p:nvPr/>
        </p:nvSpPr>
        <p:spPr>
          <a:xfrm>
            <a:off x="2747036" y="1758703"/>
            <a:ext cx="19398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52">
                <a:solidFill>
                  <a:srgbClr val="EA537E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CENTRALIDAD DEL APRENDIZAJE</a:t>
            </a:r>
            <a:endParaRPr sz="1052">
              <a:solidFill>
                <a:srgbClr val="EA537E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365" name="Google Shape;365;p35"/>
          <p:cNvSpPr/>
          <p:nvPr/>
        </p:nvSpPr>
        <p:spPr>
          <a:xfrm>
            <a:off x="3357109" y="927331"/>
            <a:ext cx="766800" cy="748200"/>
          </a:xfrm>
          <a:prstGeom prst="ellipse">
            <a:avLst/>
          </a:prstGeom>
          <a:solidFill>
            <a:srgbClr val="FCEBF1"/>
          </a:solidFill>
          <a:ln>
            <a:noFill/>
          </a:ln>
          <a:effectLst>
            <a:outerShdw blurRad="60113" rotWithShape="0" algn="bl" dir="5400000" dist="20038">
              <a:srgbClr val="000000">
                <a:alpha val="30000"/>
              </a:srgbClr>
            </a:outerShdw>
          </a:effectLst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cxnSp>
        <p:nvCxnSpPr>
          <p:cNvPr id="366" name="Google Shape;366;p35"/>
          <p:cNvCxnSpPr/>
          <p:nvPr/>
        </p:nvCxnSpPr>
        <p:spPr>
          <a:xfrm>
            <a:off x="3008789" y="2111025"/>
            <a:ext cx="1443600" cy="0"/>
          </a:xfrm>
          <a:prstGeom prst="straightConnector1">
            <a:avLst/>
          </a:prstGeom>
          <a:noFill/>
          <a:ln cap="flat" cmpd="sng" w="1002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7" name="Google Shape;367;p35"/>
          <p:cNvSpPr txBox="1"/>
          <p:nvPr/>
        </p:nvSpPr>
        <p:spPr>
          <a:xfrm>
            <a:off x="2745747" y="2075456"/>
            <a:ext cx="19398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Primero pensar 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después usar IA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68" name="Google Shape;368;p35"/>
          <p:cNvSpPr txBox="1"/>
          <p:nvPr/>
        </p:nvSpPr>
        <p:spPr>
          <a:xfrm>
            <a:off x="2849118" y="2454451"/>
            <a:ext cx="17331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41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La herramienta no reemplaza</a:t>
            </a:r>
            <a:endParaRPr sz="841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41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el proceso cognitivo</a:t>
            </a:r>
            <a:endParaRPr sz="841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69" name="Google Shape;369;p35"/>
          <p:cNvSpPr/>
          <p:nvPr/>
        </p:nvSpPr>
        <p:spPr>
          <a:xfrm>
            <a:off x="2860083" y="939791"/>
            <a:ext cx="253800" cy="247500"/>
          </a:xfrm>
          <a:prstGeom prst="ellipse">
            <a:avLst/>
          </a:prstGeom>
          <a:solidFill>
            <a:srgbClr val="EA537E"/>
          </a:solidFill>
          <a:ln>
            <a:noFill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70" name="Google Shape;370;p35"/>
          <p:cNvSpPr txBox="1"/>
          <p:nvPr/>
        </p:nvSpPr>
        <p:spPr>
          <a:xfrm>
            <a:off x="2773306" y="976052"/>
            <a:ext cx="4272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02</a:t>
            </a:r>
            <a:endParaRPr b="1" sz="1052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71" name="Google Shape;371;p35"/>
          <p:cNvSpPr/>
          <p:nvPr/>
        </p:nvSpPr>
        <p:spPr>
          <a:xfrm>
            <a:off x="675625" y="822798"/>
            <a:ext cx="1948200" cy="2060700"/>
          </a:xfrm>
          <a:prstGeom prst="roundRect">
            <a:avLst>
              <a:gd fmla="val 7436" name="adj"/>
            </a:avLst>
          </a:prstGeom>
          <a:solidFill>
            <a:srgbClr val="FFFFFF"/>
          </a:solidFill>
          <a:ln cap="flat" cmpd="sng" w="100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72" name="Google Shape;372;p35"/>
          <p:cNvSpPr txBox="1"/>
          <p:nvPr/>
        </p:nvSpPr>
        <p:spPr>
          <a:xfrm>
            <a:off x="681174" y="1817015"/>
            <a:ext cx="19398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52">
                <a:solidFill>
                  <a:srgbClr val="6043BB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PROGRESIÓN</a:t>
            </a:r>
            <a:endParaRPr sz="1052">
              <a:solidFill>
                <a:srgbClr val="6043BB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373" name="Google Shape;373;p35"/>
          <p:cNvSpPr/>
          <p:nvPr/>
        </p:nvSpPr>
        <p:spPr>
          <a:xfrm>
            <a:off x="1291247" y="927331"/>
            <a:ext cx="766800" cy="748200"/>
          </a:xfrm>
          <a:prstGeom prst="ellipse">
            <a:avLst/>
          </a:prstGeom>
          <a:solidFill>
            <a:srgbClr val="EEEAF9"/>
          </a:solidFill>
          <a:ln>
            <a:noFill/>
          </a:ln>
          <a:effectLst>
            <a:outerShdw blurRad="60113" rotWithShape="0" algn="bl" dir="5400000" dist="20038">
              <a:srgbClr val="000000">
                <a:alpha val="30000"/>
              </a:srgbClr>
            </a:outerShdw>
          </a:effectLst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cxnSp>
        <p:nvCxnSpPr>
          <p:cNvPr id="374" name="Google Shape;374;p35"/>
          <p:cNvCxnSpPr/>
          <p:nvPr/>
        </p:nvCxnSpPr>
        <p:spPr>
          <a:xfrm>
            <a:off x="942927" y="2111025"/>
            <a:ext cx="1443600" cy="0"/>
          </a:xfrm>
          <a:prstGeom prst="straightConnector1">
            <a:avLst/>
          </a:prstGeom>
          <a:noFill/>
          <a:ln cap="flat" cmpd="sng" w="1002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5" name="Google Shape;375;p35"/>
          <p:cNvSpPr txBox="1"/>
          <p:nvPr/>
        </p:nvSpPr>
        <p:spPr>
          <a:xfrm>
            <a:off x="679885" y="2075456"/>
            <a:ext cx="19398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De observar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a crear con IA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76" name="Google Shape;376;p35"/>
          <p:cNvSpPr txBox="1"/>
          <p:nvPr/>
        </p:nvSpPr>
        <p:spPr>
          <a:xfrm>
            <a:off x="980136" y="2454439"/>
            <a:ext cx="13392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41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Según edad, nivel y autonomía</a:t>
            </a:r>
            <a:endParaRPr sz="841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77" name="Google Shape;377;p35"/>
          <p:cNvSpPr/>
          <p:nvPr/>
        </p:nvSpPr>
        <p:spPr>
          <a:xfrm>
            <a:off x="794221" y="939791"/>
            <a:ext cx="253800" cy="247500"/>
          </a:xfrm>
          <a:prstGeom prst="ellipse">
            <a:avLst/>
          </a:prstGeom>
          <a:solidFill>
            <a:srgbClr val="6043BB"/>
          </a:solidFill>
          <a:ln>
            <a:noFill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78" name="Google Shape;378;p35"/>
          <p:cNvSpPr txBox="1"/>
          <p:nvPr/>
        </p:nvSpPr>
        <p:spPr>
          <a:xfrm>
            <a:off x="707444" y="976052"/>
            <a:ext cx="4272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01</a:t>
            </a:r>
            <a:endParaRPr b="1" sz="1052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79" name="Google Shape;379;p35"/>
          <p:cNvSpPr/>
          <p:nvPr/>
        </p:nvSpPr>
        <p:spPr>
          <a:xfrm>
            <a:off x="6873211" y="822786"/>
            <a:ext cx="1948200" cy="2060700"/>
          </a:xfrm>
          <a:prstGeom prst="roundRect">
            <a:avLst>
              <a:gd fmla="val 7436" name="adj"/>
            </a:avLst>
          </a:prstGeom>
          <a:solidFill>
            <a:srgbClr val="FFFFFF"/>
          </a:solidFill>
          <a:ln cap="flat" cmpd="sng" w="100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80" name="Google Shape;380;p35"/>
          <p:cNvSpPr txBox="1"/>
          <p:nvPr/>
        </p:nvSpPr>
        <p:spPr>
          <a:xfrm>
            <a:off x="6878760" y="1789049"/>
            <a:ext cx="19398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52">
                <a:solidFill>
                  <a:srgbClr val="FF9900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PROTECCIÓN</a:t>
            </a:r>
            <a:br>
              <a:rPr lang="es" sz="1052">
                <a:solidFill>
                  <a:srgbClr val="FF9900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</a:br>
            <a:r>
              <a:rPr lang="es" sz="1052">
                <a:solidFill>
                  <a:srgbClr val="FF9900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DIGITAL</a:t>
            </a:r>
            <a:endParaRPr sz="1052">
              <a:solidFill>
                <a:srgbClr val="FF9900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381" name="Google Shape;381;p35"/>
          <p:cNvSpPr/>
          <p:nvPr/>
        </p:nvSpPr>
        <p:spPr>
          <a:xfrm>
            <a:off x="7488833" y="957677"/>
            <a:ext cx="766800" cy="748200"/>
          </a:xfrm>
          <a:prstGeom prst="ellipse">
            <a:avLst/>
          </a:prstGeom>
          <a:solidFill>
            <a:srgbClr val="FFF8EB"/>
          </a:solidFill>
          <a:ln>
            <a:noFill/>
          </a:ln>
          <a:effectLst>
            <a:outerShdw blurRad="60113" rotWithShape="0" algn="bl" dir="5400000" dist="20038">
              <a:srgbClr val="000000">
                <a:alpha val="30000"/>
              </a:srgbClr>
            </a:outerShdw>
          </a:effectLst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cxnSp>
        <p:nvCxnSpPr>
          <p:cNvPr id="382" name="Google Shape;382;p35"/>
          <p:cNvCxnSpPr/>
          <p:nvPr/>
        </p:nvCxnSpPr>
        <p:spPr>
          <a:xfrm>
            <a:off x="7140513" y="2141371"/>
            <a:ext cx="1443600" cy="0"/>
          </a:xfrm>
          <a:prstGeom prst="straightConnector1">
            <a:avLst/>
          </a:prstGeom>
          <a:noFill/>
          <a:ln cap="flat" cmpd="sng" w="1002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3" name="Google Shape;383;p35"/>
          <p:cNvSpPr txBox="1"/>
          <p:nvPr/>
        </p:nvSpPr>
        <p:spPr>
          <a:xfrm>
            <a:off x="6877471" y="2105801"/>
            <a:ext cx="19398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Usar IA también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implica cuidarse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84" name="Google Shape;384;p35"/>
          <p:cNvSpPr txBox="1"/>
          <p:nvPr/>
        </p:nvSpPr>
        <p:spPr>
          <a:xfrm>
            <a:off x="7177722" y="2484785"/>
            <a:ext cx="13392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41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Datos - privacidad -</a:t>
            </a:r>
            <a:endParaRPr sz="841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41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bienestar - autoría</a:t>
            </a:r>
            <a:endParaRPr sz="841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85" name="Google Shape;385;p35"/>
          <p:cNvSpPr/>
          <p:nvPr/>
        </p:nvSpPr>
        <p:spPr>
          <a:xfrm>
            <a:off x="6991807" y="970137"/>
            <a:ext cx="253800" cy="2475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86" name="Google Shape;386;p35"/>
          <p:cNvSpPr txBox="1"/>
          <p:nvPr/>
        </p:nvSpPr>
        <p:spPr>
          <a:xfrm>
            <a:off x="6905030" y="1006398"/>
            <a:ext cx="4272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04</a:t>
            </a:r>
            <a:endParaRPr b="1" sz="1052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87" name="Google Shape;387;p35"/>
          <p:cNvSpPr/>
          <p:nvPr/>
        </p:nvSpPr>
        <p:spPr>
          <a:xfrm>
            <a:off x="4807349" y="822786"/>
            <a:ext cx="1948200" cy="2060700"/>
          </a:xfrm>
          <a:prstGeom prst="roundRect">
            <a:avLst>
              <a:gd fmla="val 7436" name="adj"/>
            </a:avLst>
          </a:prstGeom>
          <a:solidFill>
            <a:srgbClr val="FFFFFF"/>
          </a:solidFill>
          <a:ln cap="flat" cmpd="sng" w="100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88" name="Google Shape;388;p35"/>
          <p:cNvSpPr txBox="1"/>
          <p:nvPr/>
        </p:nvSpPr>
        <p:spPr>
          <a:xfrm>
            <a:off x="4812898" y="1818619"/>
            <a:ext cx="19398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52">
                <a:solidFill>
                  <a:srgbClr val="59A153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CRITERIO</a:t>
            </a:r>
            <a:endParaRPr sz="1052">
              <a:solidFill>
                <a:srgbClr val="59A153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389" name="Google Shape;389;p35"/>
          <p:cNvSpPr/>
          <p:nvPr/>
        </p:nvSpPr>
        <p:spPr>
          <a:xfrm>
            <a:off x="5422971" y="928935"/>
            <a:ext cx="766800" cy="748200"/>
          </a:xfrm>
          <a:prstGeom prst="ellipse">
            <a:avLst/>
          </a:prstGeom>
          <a:solidFill>
            <a:srgbClr val="E9F0E6"/>
          </a:solidFill>
          <a:ln>
            <a:noFill/>
          </a:ln>
          <a:effectLst>
            <a:outerShdw blurRad="60113" rotWithShape="0" algn="bl" dir="5400000" dist="20038">
              <a:srgbClr val="000000">
                <a:alpha val="30000"/>
              </a:srgbClr>
            </a:outerShdw>
          </a:effectLst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cxnSp>
        <p:nvCxnSpPr>
          <p:cNvPr id="390" name="Google Shape;390;p35"/>
          <p:cNvCxnSpPr/>
          <p:nvPr/>
        </p:nvCxnSpPr>
        <p:spPr>
          <a:xfrm>
            <a:off x="5074651" y="2112630"/>
            <a:ext cx="1443600" cy="0"/>
          </a:xfrm>
          <a:prstGeom prst="straightConnector1">
            <a:avLst/>
          </a:prstGeom>
          <a:noFill/>
          <a:ln cap="flat" cmpd="sng" w="1002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1" name="Google Shape;391;p35"/>
          <p:cNvSpPr txBox="1"/>
          <p:nvPr/>
        </p:nvSpPr>
        <p:spPr>
          <a:xfrm>
            <a:off x="4811609" y="2077060"/>
            <a:ext cx="19398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Comprender - verificar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 - decidir</a:t>
            </a:r>
            <a:endParaRPr b="1" sz="1052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92" name="Google Shape;392;p35"/>
          <p:cNvSpPr txBox="1"/>
          <p:nvPr/>
        </p:nvSpPr>
        <p:spPr>
          <a:xfrm>
            <a:off x="5111860" y="2456044"/>
            <a:ext cx="13392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6175" lIns="96175" spcFirstLastPara="1" rIns="96175" wrap="square" tIns="9617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41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No aceptar respuestas</a:t>
            </a:r>
            <a:endParaRPr sz="841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41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automáticamente</a:t>
            </a:r>
            <a:endParaRPr sz="841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93" name="Google Shape;393;p35"/>
          <p:cNvSpPr/>
          <p:nvPr/>
        </p:nvSpPr>
        <p:spPr>
          <a:xfrm>
            <a:off x="4925945" y="941395"/>
            <a:ext cx="253800" cy="247500"/>
          </a:xfrm>
          <a:prstGeom prst="ellipse">
            <a:avLst/>
          </a:prstGeom>
          <a:solidFill>
            <a:srgbClr val="59A153"/>
          </a:solidFill>
          <a:ln>
            <a:noFill/>
          </a:ln>
        </p:spPr>
        <p:txBody>
          <a:bodyPr anchorCtr="0" anchor="ctr" bIns="96175" lIns="96175" spcFirstLastPara="1" rIns="96175" wrap="square" tIns="9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3"/>
          </a:p>
        </p:txBody>
      </p:sp>
      <p:sp>
        <p:nvSpPr>
          <p:cNvPr id="394" name="Google Shape;394;p35"/>
          <p:cNvSpPr txBox="1"/>
          <p:nvPr/>
        </p:nvSpPr>
        <p:spPr>
          <a:xfrm>
            <a:off x="4839168" y="977656"/>
            <a:ext cx="4272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52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03</a:t>
            </a:r>
            <a:endParaRPr b="1" sz="1052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pic>
        <p:nvPicPr>
          <p:cNvPr id="395" name="Google Shape;39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9081" y="1096968"/>
            <a:ext cx="481326" cy="443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4661" y="1108065"/>
            <a:ext cx="551694" cy="421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0137" y="1065097"/>
            <a:ext cx="432467" cy="50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37459" y="1097493"/>
            <a:ext cx="469545" cy="468546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5"/>
          <p:cNvSpPr/>
          <p:nvPr/>
        </p:nvSpPr>
        <p:spPr>
          <a:xfrm>
            <a:off x="731842" y="3319734"/>
            <a:ext cx="1384800" cy="1439700"/>
          </a:xfrm>
          <a:prstGeom prst="roundRect">
            <a:avLst>
              <a:gd fmla="val 7436" name="adj"/>
            </a:avLst>
          </a:prstGeom>
          <a:solidFill>
            <a:srgbClr val="F2F4F5"/>
          </a:solidFill>
          <a:ln cap="flat" cmpd="sng" w="109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sp>
        <p:nvSpPr>
          <p:cNvPr id="400" name="Google Shape;400;p35"/>
          <p:cNvSpPr txBox="1"/>
          <p:nvPr/>
        </p:nvSpPr>
        <p:spPr>
          <a:xfrm>
            <a:off x="1429418" y="3564257"/>
            <a:ext cx="630300" cy="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50">
                <a:solidFill>
                  <a:srgbClr val="78909C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1.° a 3.°</a:t>
            </a:r>
            <a:endParaRPr sz="1150">
              <a:solidFill>
                <a:srgbClr val="78909C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cxnSp>
        <p:nvCxnSpPr>
          <p:cNvPr id="401" name="Google Shape;401;p35"/>
          <p:cNvCxnSpPr/>
          <p:nvPr/>
        </p:nvCxnSpPr>
        <p:spPr>
          <a:xfrm>
            <a:off x="870920" y="3922677"/>
            <a:ext cx="1120800" cy="0"/>
          </a:xfrm>
          <a:prstGeom prst="straightConnector1">
            <a:avLst/>
          </a:prstGeom>
          <a:noFill/>
          <a:ln cap="flat" cmpd="sng" w="1097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2" name="Google Shape;402;p35"/>
          <p:cNvSpPr txBox="1"/>
          <p:nvPr/>
        </p:nvSpPr>
        <p:spPr>
          <a:xfrm>
            <a:off x="901191" y="4067272"/>
            <a:ext cx="1055400" cy="1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50">
                <a:solidFill>
                  <a:srgbClr val="78909C"/>
                </a:solidFill>
                <a:latin typeface="Archivo"/>
                <a:ea typeface="Archivo"/>
                <a:cs typeface="Archivo"/>
                <a:sym typeface="Archivo"/>
              </a:rPr>
              <a:t>Conocer</a:t>
            </a:r>
            <a:endParaRPr b="1" sz="1150">
              <a:solidFill>
                <a:srgbClr val="78909C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03" name="Google Shape;403;p35"/>
          <p:cNvSpPr txBox="1"/>
          <p:nvPr/>
        </p:nvSpPr>
        <p:spPr>
          <a:xfrm>
            <a:off x="891560" y="4226645"/>
            <a:ext cx="10653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125" lIns="105125" spcFirstLastPara="1" rIns="105125" wrap="square" tIns="1051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20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Sin interacción directa</a:t>
            </a:r>
            <a:endParaRPr sz="920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404" name="Google Shape;404;p35"/>
          <p:cNvGrpSpPr/>
          <p:nvPr/>
        </p:nvGrpSpPr>
        <p:grpSpPr>
          <a:xfrm>
            <a:off x="870922" y="3399311"/>
            <a:ext cx="461225" cy="449841"/>
            <a:chOff x="737275" y="3669443"/>
            <a:chExt cx="401100" cy="391200"/>
          </a:xfrm>
        </p:grpSpPr>
        <p:sp>
          <p:nvSpPr>
            <p:cNvPr id="405" name="Google Shape;405;p35"/>
            <p:cNvSpPr/>
            <p:nvPr/>
          </p:nvSpPr>
          <p:spPr>
            <a:xfrm>
              <a:off x="737275" y="3669443"/>
              <a:ext cx="401100" cy="391200"/>
            </a:xfrm>
            <a:prstGeom prst="ellipse">
              <a:avLst/>
            </a:prstGeom>
            <a:solidFill>
              <a:srgbClr val="D8DFE2"/>
            </a:solidFill>
            <a:ln>
              <a:noFill/>
            </a:ln>
            <a:effectLst>
              <a:outerShdw blurRad="48263" rotWithShape="0" algn="bl" dir="5400000" dist="16088">
                <a:srgbClr val="000000">
                  <a:alpha val="30000"/>
                </a:srgbClr>
              </a:outerShdw>
            </a:effectLst>
          </p:spPr>
          <p:txBody>
            <a:bodyPr anchorCtr="0" anchor="ctr" bIns="77200" lIns="77200" spcFirstLastPara="1" rIns="77200" wrap="square" tIns="77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82"/>
            </a:p>
          </p:txBody>
        </p:sp>
        <p:pic>
          <p:nvPicPr>
            <p:cNvPr id="406" name="Google Shape;406;p3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05520" y="3749322"/>
              <a:ext cx="264498" cy="2213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7" name="Google Shape;407;p35"/>
          <p:cNvGrpSpPr/>
          <p:nvPr/>
        </p:nvGrpSpPr>
        <p:grpSpPr>
          <a:xfrm>
            <a:off x="2455539" y="3410087"/>
            <a:ext cx="461225" cy="449841"/>
            <a:chOff x="2379449" y="3678816"/>
            <a:chExt cx="401100" cy="391200"/>
          </a:xfrm>
        </p:grpSpPr>
        <p:sp>
          <p:nvSpPr>
            <p:cNvPr id="408" name="Google Shape;408;p35"/>
            <p:cNvSpPr/>
            <p:nvPr/>
          </p:nvSpPr>
          <p:spPr>
            <a:xfrm>
              <a:off x="2379449" y="3678816"/>
              <a:ext cx="401100" cy="391200"/>
            </a:xfrm>
            <a:prstGeom prst="ellipse">
              <a:avLst/>
            </a:prstGeom>
            <a:solidFill>
              <a:srgbClr val="D8DFE2"/>
            </a:solidFill>
            <a:ln>
              <a:noFill/>
            </a:ln>
            <a:effectLst>
              <a:outerShdw blurRad="48263" rotWithShape="0" algn="bl" dir="5400000" dist="16088">
                <a:srgbClr val="000000">
                  <a:alpha val="30000"/>
                </a:srgbClr>
              </a:outerShdw>
            </a:effectLst>
          </p:spPr>
          <p:txBody>
            <a:bodyPr anchorCtr="0" anchor="ctr" bIns="77200" lIns="77200" spcFirstLastPara="1" rIns="77200" wrap="square" tIns="77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82"/>
            </a:p>
          </p:txBody>
        </p:sp>
        <p:pic>
          <p:nvPicPr>
            <p:cNvPr id="409" name="Google Shape;409;p3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25964" y="3770900"/>
              <a:ext cx="307968" cy="2071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0" name="Google Shape;410;p35"/>
          <p:cNvGrpSpPr/>
          <p:nvPr/>
        </p:nvGrpSpPr>
        <p:grpSpPr>
          <a:xfrm>
            <a:off x="4005189" y="3399299"/>
            <a:ext cx="461225" cy="449841"/>
            <a:chOff x="4021615" y="3669434"/>
            <a:chExt cx="401100" cy="391200"/>
          </a:xfrm>
        </p:grpSpPr>
        <p:sp>
          <p:nvSpPr>
            <p:cNvPr id="411" name="Google Shape;411;p35"/>
            <p:cNvSpPr/>
            <p:nvPr/>
          </p:nvSpPr>
          <p:spPr>
            <a:xfrm>
              <a:off x="4021615" y="3669434"/>
              <a:ext cx="401100" cy="391200"/>
            </a:xfrm>
            <a:prstGeom prst="ellipse">
              <a:avLst/>
            </a:prstGeom>
            <a:solidFill>
              <a:srgbClr val="D8DFE2"/>
            </a:solidFill>
            <a:ln>
              <a:noFill/>
            </a:ln>
            <a:effectLst>
              <a:outerShdw blurRad="48263" rotWithShape="0" algn="bl" dir="5400000" dist="16088">
                <a:srgbClr val="000000">
                  <a:alpha val="30000"/>
                </a:srgbClr>
              </a:outerShdw>
            </a:effectLst>
          </p:spPr>
          <p:txBody>
            <a:bodyPr anchorCtr="0" anchor="ctr" bIns="77200" lIns="77200" spcFirstLastPara="1" rIns="77200" wrap="square" tIns="77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82"/>
            </a:p>
          </p:txBody>
        </p:sp>
        <p:pic>
          <p:nvPicPr>
            <p:cNvPr id="412" name="Google Shape;412;p3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114233" y="3748886"/>
              <a:ext cx="215765" cy="2433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3" name="Google Shape;413;p35"/>
          <p:cNvSpPr txBox="1"/>
          <p:nvPr/>
        </p:nvSpPr>
        <p:spPr>
          <a:xfrm>
            <a:off x="1617488" y="3014673"/>
            <a:ext cx="2700300" cy="2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10">
                <a:solidFill>
                  <a:srgbClr val="78909C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PRIMARIA</a:t>
            </a:r>
            <a:endParaRPr sz="1610">
              <a:solidFill>
                <a:srgbClr val="78909C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414" name="Google Shape;414;p35"/>
          <p:cNvSpPr txBox="1"/>
          <p:nvPr/>
        </p:nvSpPr>
        <p:spPr>
          <a:xfrm>
            <a:off x="2771498" y="3047179"/>
            <a:ext cx="1443600" cy="1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50">
                <a:solidFill>
                  <a:srgbClr val="000000"/>
                </a:solidFill>
                <a:latin typeface="Archivo Medium"/>
                <a:ea typeface="Archivo Medium"/>
                <a:cs typeface="Archivo Medium"/>
                <a:sym typeface="Archivo Medium"/>
              </a:rPr>
              <a:t>Aprender </a:t>
            </a:r>
            <a:r>
              <a:rPr lang="es" sz="1150">
                <a:solidFill>
                  <a:srgbClr val="000000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sobre </a:t>
            </a:r>
            <a:r>
              <a:rPr lang="es" sz="1150">
                <a:solidFill>
                  <a:srgbClr val="000000"/>
                </a:solidFill>
                <a:latin typeface="Archivo Medium"/>
                <a:ea typeface="Archivo Medium"/>
                <a:cs typeface="Archivo Medium"/>
                <a:sym typeface="Archivo Medium"/>
              </a:rPr>
              <a:t>la IA</a:t>
            </a:r>
            <a:endParaRPr sz="1150">
              <a:solidFill>
                <a:srgbClr val="000000"/>
              </a:solidFill>
              <a:latin typeface="Archivo Medium"/>
              <a:ea typeface="Archivo Medium"/>
              <a:cs typeface="Archivo Medium"/>
              <a:sym typeface="Archivo Medium"/>
            </a:endParaRPr>
          </a:p>
        </p:txBody>
      </p:sp>
      <p:sp>
        <p:nvSpPr>
          <p:cNvPr id="415" name="Google Shape;415;p35"/>
          <p:cNvSpPr txBox="1"/>
          <p:nvPr/>
        </p:nvSpPr>
        <p:spPr>
          <a:xfrm>
            <a:off x="3014086" y="3579190"/>
            <a:ext cx="630300" cy="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50">
                <a:solidFill>
                  <a:srgbClr val="78909C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4.° y 5.°</a:t>
            </a:r>
            <a:endParaRPr sz="1150">
              <a:solidFill>
                <a:srgbClr val="78909C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cxnSp>
        <p:nvCxnSpPr>
          <p:cNvPr id="416" name="Google Shape;416;p35"/>
          <p:cNvCxnSpPr/>
          <p:nvPr/>
        </p:nvCxnSpPr>
        <p:spPr>
          <a:xfrm>
            <a:off x="2455575" y="3937619"/>
            <a:ext cx="1120800" cy="0"/>
          </a:xfrm>
          <a:prstGeom prst="straightConnector1">
            <a:avLst/>
          </a:prstGeom>
          <a:noFill/>
          <a:ln cap="flat" cmpd="sng" w="1097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7" name="Google Shape;417;p35"/>
          <p:cNvSpPr txBox="1"/>
          <p:nvPr/>
        </p:nvSpPr>
        <p:spPr>
          <a:xfrm>
            <a:off x="2485847" y="4082217"/>
            <a:ext cx="1055400" cy="1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50">
                <a:solidFill>
                  <a:srgbClr val="78909C"/>
                </a:solidFill>
                <a:latin typeface="Archivo"/>
                <a:ea typeface="Archivo"/>
                <a:cs typeface="Archivo"/>
                <a:sym typeface="Archivo"/>
              </a:rPr>
              <a:t>Explorar</a:t>
            </a:r>
            <a:endParaRPr b="1" sz="1150">
              <a:solidFill>
                <a:srgbClr val="78909C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18" name="Google Shape;418;p35"/>
          <p:cNvSpPr txBox="1"/>
          <p:nvPr/>
        </p:nvSpPr>
        <p:spPr>
          <a:xfrm>
            <a:off x="2476216" y="4241594"/>
            <a:ext cx="10653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125" lIns="105125" spcFirstLastPara="1" rIns="105125" wrap="square" tIns="1051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20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De forma grupal y guiada</a:t>
            </a:r>
            <a:endParaRPr sz="920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19" name="Google Shape;419;p35"/>
          <p:cNvSpPr/>
          <p:nvPr/>
        </p:nvSpPr>
        <p:spPr>
          <a:xfrm>
            <a:off x="2059891" y="3716719"/>
            <a:ext cx="303600" cy="555000"/>
          </a:xfrm>
          <a:prstGeom prst="chevron">
            <a:avLst>
              <a:gd fmla="val 50000" name="adj"/>
            </a:avLst>
          </a:prstGeom>
          <a:solidFill>
            <a:srgbClr val="78909C"/>
          </a:solidFill>
          <a:ln>
            <a:noFill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sp>
        <p:nvSpPr>
          <p:cNvPr id="420" name="Google Shape;420;p35"/>
          <p:cNvSpPr txBox="1"/>
          <p:nvPr/>
        </p:nvSpPr>
        <p:spPr>
          <a:xfrm>
            <a:off x="4556806" y="3579190"/>
            <a:ext cx="630300" cy="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50">
                <a:solidFill>
                  <a:srgbClr val="78909C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6.° y 7.°</a:t>
            </a:r>
            <a:endParaRPr sz="1150">
              <a:solidFill>
                <a:srgbClr val="78909C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cxnSp>
        <p:nvCxnSpPr>
          <p:cNvPr id="421" name="Google Shape;421;p35"/>
          <p:cNvCxnSpPr/>
          <p:nvPr/>
        </p:nvCxnSpPr>
        <p:spPr>
          <a:xfrm>
            <a:off x="3998295" y="3937619"/>
            <a:ext cx="1120800" cy="0"/>
          </a:xfrm>
          <a:prstGeom prst="straightConnector1">
            <a:avLst/>
          </a:prstGeom>
          <a:noFill/>
          <a:ln cap="flat" cmpd="sng" w="1097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2" name="Google Shape;422;p35"/>
          <p:cNvSpPr txBox="1"/>
          <p:nvPr/>
        </p:nvSpPr>
        <p:spPr>
          <a:xfrm>
            <a:off x="4028567" y="4082217"/>
            <a:ext cx="1055400" cy="1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50">
                <a:solidFill>
                  <a:srgbClr val="78909C"/>
                </a:solidFill>
                <a:latin typeface="Archivo"/>
                <a:ea typeface="Archivo"/>
                <a:cs typeface="Archivo"/>
                <a:sym typeface="Archivo"/>
              </a:rPr>
              <a:t>Experimentar</a:t>
            </a:r>
            <a:endParaRPr b="1" sz="1150">
              <a:solidFill>
                <a:srgbClr val="78909C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23" name="Google Shape;423;p35"/>
          <p:cNvSpPr txBox="1"/>
          <p:nvPr/>
        </p:nvSpPr>
        <p:spPr>
          <a:xfrm>
            <a:off x="3954060" y="4221741"/>
            <a:ext cx="12249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125" lIns="105125" spcFirstLastPara="1" rIns="105125" wrap="square" tIns="1051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20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De forma individual y supervisada</a:t>
            </a:r>
            <a:endParaRPr sz="920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24" name="Google Shape;424;p35"/>
          <p:cNvSpPr/>
          <p:nvPr/>
        </p:nvSpPr>
        <p:spPr>
          <a:xfrm>
            <a:off x="3644353" y="3702029"/>
            <a:ext cx="303600" cy="555000"/>
          </a:xfrm>
          <a:prstGeom prst="chevron">
            <a:avLst>
              <a:gd fmla="val 50000" name="adj"/>
            </a:avLst>
          </a:prstGeom>
          <a:solidFill>
            <a:srgbClr val="78909C"/>
          </a:solidFill>
          <a:ln>
            <a:noFill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sp>
        <p:nvSpPr>
          <p:cNvPr id="425" name="Google Shape;425;p35"/>
          <p:cNvSpPr/>
          <p:nvPr/>
        </p:nvSpPr>
        <p:spPr>
          <a:xfrm>
            <a:off x="5795932" y="3319734"/>
            <a:ext cx="1384800" cy="1439700"/>
          </a:xfrm>
          <a:prstGeom prst="roundRect">
            <a:avLst>
              <a:gd fmla="val 7436" name="adj"/>
            </a:avLst>
          </a:prstGeom>
          <a:solidFill>
            <a:srgbClr val="ECF7FB"/>
          </a:solidFill>
          <a:ln cap="flat" cmpd="sng" w="109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sp>
        <p:nvSpPr>
          <p:cNvPr id="426" name="Google Shape;426;p35"/>
          <p:cNvSpPr txBox="1"/>
          <p:nvPr/>
        </p:nvSpPr>
        <p:spPr>
          <a:xfrm>
            <a:off x="6470738" y="3525092"/>
            <a:ext cx="6303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40">
                <a:solidFill>
                  <a:srgbClr val="035B7F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Ciclo</a:t>
            </a:r>
            <a:endParaRPr sz="940">
              <a:solidFill>
                <a:srgbClr val="035B7F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40">
                <a:solidFill>
                  <a:srgbClr val="035B7F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Básico</a:t>
            </a:r>
            <a:endParaRPr sz="940">
              <a:solidFill>
                <a:srgbClr val="035B7F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cxnSp>
        <p:nvCxnSpPr>
          <p:cNvPr id="427" name="Google Shape;427;p35"/>
          <p:cNvCxnSpPr/>
          <p:nvPr/>
        </p:nvCxnSpPr>
        <p:spPr>
          <a:xfrm>
            <a:off x="5935011" y="3922677"/>
            <a:ext cx="1120800" cy="0"/>
          </a:xfrm>
          <a:prstGeom prst="straightConnector1">
            <a:avLst/>
          </a:prstGeom>
          <a:noFill/>
          <a:ln cap="flat" cmpd="sng" w="1097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8" name="Google Shape;428;p35"/>
          <p:cNvSpPr txBox="1"/>
          <p:nvPr/>
        </p:nvSpPr>
        <p:spPr>
          <a:xfrm>
            <a:off x="5965281" y="3988039"/>
            <a:ext cx="1055400" cy="3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50">
                <a:solidFill>
                  <a:srgbClr val="045C7F"/>
                </a:solidFill>
                <a:latin typeface="Archivo"/>
                <a:ea typeface="Archivo"/>
                <a:cs typeface="Archivo"/>
                <a:sym typeface="Archivo"/>
              </a:rPr>
              <a:t>Interactuar</a:t>
            </a:r>
            <a:endParaRPr b="1" sz="1150">
              <a:solidFill>
                <a:srgbClr val="045C7F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50">
                <a:solidFill>
                  <a:srgbClr val="045C7F"/>
                </a:solidFill>
                <a:latin typeface="Archivo"/>
                <a:ea typeface="Archivo"/>
                <a:cs typeface="Archivo"/>
                <a:sym typeface="Archivo"/>
              </a:rPr>
              <a:t>+ validar</a:t>
            </a:r>
            <a:endParaRPr b="1" sz="1150">
              <a:solidFill>
                <a:srgbClr val="045C7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29" name="Google Shape;429;p35"/>
          <p:cNvSpPr txBox="1"/>
          <p:nvPr/>
        </p:nvSpPr>
        <p:spPr>
          <a:xfrm>
            <a:off x="5849598" y="4253153"/>
            <a:ext cx="12249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125" lIns="105125" spcFirstLastPara="1" rIns="105125" wrap="square" tIns="1051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20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Interacción y validación crítica</a:t>
            </a:r>
            <a:endParaRPr sz="920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30" name="Google Shape;430;p35"/>
          <p:cNvSpPr/>
          <p:nvPr/>
        </p:nvSpPr>
        <p:spPr>
          <a:xfrm>
            <a:off x="5935001" y="3399240"/>
            <a:ext cx="461400" cy="450000"/>
          </a:xfrm>
          <a:prstGeom prst="ellipse">
            <a:avLst/>
          </a:prstGeom>
          <a:solidFill>
            <a:srgbClr val="C8E1EA"/>
          </a:solidFill>
          <a:ln>
            <a:noFill/>
          </a:ln>
          <a:effectLst>
            <a:outerShdw blurRad="48263" rotWithShape="0" algn="bl" dir="5400000" dist="16088">
              <a:srgbClr val="000000">
                <a:alpha val="30000"/>
              </a:srgbClr>
            </a:outerShdw>
          </a:effectLst>
        </p:spPr>
        <p:txBody>
          <a:bodyPr anchorCtr="0" anchor="ctr" bIns="77200" lIns="77200" spcFirstLastPara="1" rIns="77200" wrap="square" tIns="77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2"/>
          </a:p>
        </p:txBody>
      </p:sp>
      <p:sp>
        <p:nvSpPr>
          <p:cNvPr id="431" name="Google Shape;431;p35"/>
          <p:cNvSpPr/>
          <p:nvPr/>
        </p:nvSpPr>
        <p:spPr>
          <a:xfrm>
            <a:off x="7519591" y="3410016"/>
            <a:ext cx="461400" cy="450000"/>
          </a:xfrm>
          <a:prstGeom prst="ellipse">
            <a:avLst/>
          </a:prstGeom>
          <a:solidFill>
            <a:srgbClr val="C8E1EA"/>
          </a:solidFill>
          <a:ln>
            <a:noFill/>
          </a:ln>
          <a:effectLst>
            <a:outerShdw blurRad="48263" rotWithShape="0" algn="bl" dir="5400000" dist="16088">
              <a:srgbClr val="000000">
                <a:alpha val="30000"/>
              </a:srgbClr>
            </a:outerShdw>
          </a:effectLst>
        </p:spPr>
        <p:txBody>
          <a:bodyPr anchorCtr="0" anchor="ctr" bIns="77200" lIns="77200" spcFirstLastPara="1" rIns="77200" wrap="square" tIns="77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2"/>
          </a:p>
        </p:txBody>
      </p:sp>
      <p:sp>
        <p:nvSpPr>
          <p:cNvPr id="432" name="Google Shape;432;p35"/>
          <p:cNvSpPr txBox="1"/>
          <p:nvPr/>
        </p:nvSpPr>
        <p:spPr>
          <a:xfrm>
            <a:off x="5930576" y="3014673"/>
            <a:ext cx="2700300" cy="2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10">
                <a:solidFill>
                  <a:srgbClr val="035B7F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SECUNDARIA</a:t>
            </a:r>
            <a:endParaRPr sz="1610">
              <a:solidFill>
                <a:srgbClr val="035B7F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433" name="Google Shape;433;p35"/>
          <p:cNvSpPr txBox="1"/>
          <p:nvPr/>
        </p:nvSpPr>
        <p:spPr>
          <a:xfrm>
            <a:off x="8055406" y="3540026"/>
            <a:ext cx="6303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40">
                <a:solidFill>
                  <a:srgbClr val="035B7F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Ciclo</a:t>
            </a:r>
            <a:endParaRPr sz="940">
              <a:solidFill>
                <a:srgbClr val="035B7F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940">
                <a:solidFill>
                  <a:srgbClr val="035B7F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Orientado</a:t>
            </a:r>
            <a:endParaRPr sz="940">
              <a:solidFill>
                <a:srgbClr val="035B7F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434" name="Google Shape;434;p35"/>
          <p:cNvSpPr txBox="1"/>
          <p:nvPr/>
        </p:nvSpPr>
        <p:spPr>
          <a:xfrm>
            <a:off x="7457801" y="3047179"/>
            <a:ext cx="1120800" cy="1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50">
                <a:solidFill>
                  <a:srgbClr val="000000"/>
                </a:solidFill>
                <a:latin typeface="Archivo Medium"/>
                <a:ea typeface="Archivo Medium"/>
                <a:cs typeface="Archivo Medium"/>
                <a:sym typeface="Archivo Medium"/>
              </a:rPr>
              <a:t>Aprender </a:t>
            </a:r>
            <a:r>
              <a:rPr lang="es" sz="1150">
                <a:solidFill>
                  <a:srgbClr val="000000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con </a:t>
            </a:r>
            <a:r>
              <a:rPr lang="es" sz="1150">
                <a:solidFill>
                  <a:srgbClr val="000000"/>
                </a:solidFill>
                <a:latin typeface="Archivo Medium"/>
                <a:ea typeface="Archivo Medium"/>
                <a:cs typeface="Archivo Medium"/>
                <a:sym typeface="Archivo Medium"/>
              </a:rPr>
              <a:t>IA</a:t>
            </a:r>
            <a:endParaRPr sz="1150">
              <a:solidFill>
                <a:srgbClr val="000000"/>
              </a:solidFill>
              <a:latin typeface="Archivo Medium"/>
              <a:ea typeface="Archivo Medium"/>
              <a:cs typeface="Archivo Medium"/>
              <a:sym typeface="Archivo Medium"/>
            </a:endParaRPr>
          </a:p>
        </p:txBody>
      </p:sp>
      <p:cxnSp>
        <p:nvCxnSpPr>
          <p:cNvPr id="435" name="Google Shape;435;p35"/>
          <p:cNvCxnSpPr/>
          <p:nvPr/>
        </p:nvCxnSpPr>
        <p:spPr>
          <a:xfrm>
            <a:off x="7519666" y="3937619"/>
            <a:ext cx="1120800" cy="0"/>
          </a:xfrm>
          <a:prstGeom prst="straightConnector1">
            <a:avLst/>
          </a:prstGeom>
          <a:noFill/>
          <a:ln cap="flat" cmpd="sng" w="10975">
            <a:solidFill>
              <a:srgbClr val="EEEAF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6" name="Google Shape;436;p35"/>
          <p:cNvSpPr txBox="1"/>
          <p:nvPr/>
        </p:nvSpPr>
        <p:spPr>
          <a:xfrm>
            <a:off x="7549937" y="4002984"/>
            <a:ext cx="1055400" cy="3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50">
                <a:solidFill>
                  <a:srgbClr val="045C7F"/>
                </a:solidFill>
                <a:latin typeface="Archivo"/>
                <a:ea typeface="Archivo"/>
                <a:cs typeface="Archivo"/>
                <a:sym typeface="Archivo"/>
              </a:rPr>
              <a:t>Integrar</a:t>
            </a:r>
            <a:endParaRPr b="1" sz="1150">
              <a:solidFill>
                <a:srgbClr val="045C7F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50">
                <a:solidFill>
                  <a:srgbClr val="045C7F"/>
                </a:solidFill>
                <a:latin typeface="Archivo"/>
                <a:ea typeface="Archivo"/>
                <a:cs typeface="Archivo"/>
                <a:sym typeface="Archivo"/>
              </a:rPr>
              <a:t>+ cocrear</a:t>
            </a:r>
            <a:endParaRPr b="1" sz="1150">
              <a:solidFill>
                <a:srgbClr val="045C7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37" name="Google Shape;437;p35"/>
          <p:cNvSpPr txBox="1"/>
          <p:nvPr/>
        </p:nvSpPr>
        <p:spPr>
          <a:xfrm>
            <a:off x="7328075" y="4233104"/>
            <a:ext cx="14898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125" lIns="105125" spcFirstLastPara="1" rIns="105125" wrap="square" tIns="1051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20">
                <a:solidFill>
                  <a:srgbClr val="143144"/>
                </a:solidFill>
                <a:latin typeface="Archivo"/>
                <a:ea typeface="Archivo"/>
                <a:cs typeface="Archivo"/>
                <a:sym typeface="Archivo"/>
              </a:rPr>
              <a:t>Interacción, co-creación situada y ciudadanía crítica</a:t>
            </a:r>
            <a:endParaRPr sz="820">
              <a:solidFill>
                <a:srgbClr val="1431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38" name="Google Shape;438;p35"/>
          <p:cNvSpPr/>
          <p:nvPr/>
        </p:nvSpPr>
        <p:spPr>
          <a:xfrm>
            <a:off x="7123982" y="3716719"/>
            <a:ext cx="303600" cy="555000"/>
          </a:xfrm>
          <a:prstGeom prst="chevron">
            <a:avLst>
              <a:gd fmla="val 50000" name="adj"/>
            </a:avLst>
          </a:prstGeom>
          <a:solidFill>
            <a:srgbClr val="045C7F"/>
          </a:solidFill>
          <a:ln>
            <a:noFill/>
          </a:ln>
        </p:spPr>
        <p:txBody>
          <a:bodyPr anchorCtr="0" anchor="ctr" bIns="105125" lIns="105125" spcFirstLastPara="1" rIns="105125" wrap="square" tIns="105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10"/>
          </a:p>
        </p:txBody>
      </p:sp>
      <p:pic>
        <p:nvPicPr>
          <p:cNvPr id="439" name="Google Shape;439;p3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610625" y="3471129"/>
            <a:ext cx="293124" cy="330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92601" y="3456870"/>
            <a:ext cx="346164" cy="3345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1" name="Google Shape;441;p35"/>
          <p:cNvCxnSpPr/>
          <p:nvPr/>
        </p:nvCxnSpPr>
        <p:spPr>
          <a:xfrm>
            <a:off x="5537755" y="3327940"/>
            <a:ext cx="5400" cy="1446600"/>
          </a:xfrm>
          <a:prstGeom prst="straightConnector1">
            <a:avLst/>
          </a:prstGeom>
          <a:noFill/>
          <a:ln cap="flat" cmpd="sng" w="100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2" name="Google Shape;442;p35"/>
          <p:cNvSpPr txBox="1"/>
          <p:nvPr/>
        </p:nvSpPr>
        <p:spPr>
          <a:xfrm>
            <a:off x="563800" y="281100"/>
            <a:ext cx="689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1 progresión y 4 criterios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43" name="Google Shape;443;p35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4" name="Google Shape;444;p35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445" name="Google Shape;445;p35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5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5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5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9" name="Google Shape;449;p35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0" name="Google Shape;450;p35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451" name="Google Shape;451;p35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5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36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458" name="Google Shape;458;p36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6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6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62" name="Google Shape;462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3" name="Google Shape;463;p36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464" name="Google Shape;464;p36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6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37" title="Banner Principal.png"/>
          <p:cNvPicPr preferRelativeResize="0"/>
          <p:nvPr/>
        </p:nvPicPr>
        <p:blipFill rotWithShape="1">
          <a:blip r:embed="rId3">
            <a:alphaModFix/>
          </a:blip>
          <a:srcRect b="1951" l="9873" r="3972" t="-17411"/>
          <a:stretch/>
        </p:blipFill>
        <p:spPr>
          <a:xfrm>
            <a:off x="0" y="29625"/>
            <a:ext cx="9143999" cy="5035151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37"/>
          <p:cNvSpPr/>
          <p:nvPr/>
        </p:nvSpPr>
        <p:spPr>
          <a:xfrm>
            <a:off x="0" y="0"/>
            <a:ext cx="9144000" cy="1046100"/>
          </a:xfrm>
          <a:prstGeom prst="round1Rect">
            <a:avLst>
              <a:gd fmla="val 0" name="adj"/>
            </a:avLst>
          </a:prstGeom>
          <a:solidFill>
            <a:srgbClr val="125C8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7"/>
          <p:cNvSpPr txBox="1"/>
          <p:nvPr/>
        </p:nvSpPr>
        <p:spPr>
          <a:xfrm>
            <a:off x="974100" y="-817000"/>
            <a:ext cx="6033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73" name="Google Shape;473;p37"/>
          <p:cNvSpPr txBox="1"/>
          <p:nvPr/>
        </p:nvSpPr>
        <p:spPr>
          <a:xfrm>
            <a:off x="563800" y="281100"/>
            <a:ext cx="689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b="1" lang="es" sz="21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Colección de cuentos | El Bosque de las Decisiones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74" name="Google Shape;474;p37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5" name="Google Shape;475;p37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476" name="Google Shape;476;p37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80" name="Google Shape;480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1" name="Google Shape;481;p37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482" name="Google Shape;482;p37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7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  <p:grpSp>
        <p:nvGrpSpPr>
          <p:cNvPr id="484" name="Google Shape;484;p37"/>
          <p:cNvGrpSpPr/>
          <p:nvPr/>
        </p:nvGrpSpPr>
        <p:grpSpPr>
          <a:xfrm>
            <a:off x="7432581" y="953381"/>
            <a:ext cx="1414828" cy="2250294"/>
            <a:chOff x="7438043" y="1046100"/>
            <a:chExt cx="1540200" cy="2449699"/>
          </a:xfrm>
        </p:grpSpPr>
        <p:sp>
          <p:nvSpPr>
            <p:cNvPr id="485" name="Google Shape;485;p37"/>
            <p:cNvSpPr/>
            <p:nvPr/>
          </p:nvSpPr>
          <p:spPr>
            <a:xfrm>
              <a:off x="7438050" y="2449700"/>
              <a:ext cx="1525800" cy="1046100"/>
            </a:xfrm>
            <a:prstGeom prst="roundRect">
              <a:avLst>
                <a:gd fmla="val 11109" name="adj"/>
              </a:avLst>
            </a:prstGeom>
            <a:solidFill>
              <a:srgbClr val="125C83"/>
            </a:solidFill>
            <a:ln>
              <a:noFill/>
            </a:ln>
          </p:spPr>
          <p:txBody>
            <a:bodyPr anchorCtr="0" anchor="ctr" bIns="91900" lIns="91900" spcFirstLastPara="1" rIns="91900" wrap="square" tIns="9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106">
                  <a:solidFill>
                    <a:schemeClr val="lt1"/>
                  </a:solidFill>
                  <a:latin typeface="Archivo"/>
                  <a:ea typeface="Archivo"/>
                  <a:cs typeface="Archivo"/>
                  <a:sym typeface="Archivo"/>
                </a:rPr>
                <a:t>Disponible en: </a:t>
              </a:r>
              <a:endParaRPr sz="1106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6">
                  <a:solidFill>
                    <a:schemeClr val="lt1"/>
                  </a:solidFill>
                  <a:latin typeface="Archivo"/>
                  <a:ea typeface="Archivo"/>
                  <a:cs typeface="Archivo"/>
                  <a:sym typeface="Archivo"/>
                </a:rPr>
                <a:t>•  formato físico</a:t>
              </a:r>
              <a:endParaRPr b="1" sz="1106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6">
                  <a:solidFill>
                    <a:schemeClr val="lt1"/>
                  </a:solidFill>
                  <a:latin typeface="Archivo"/>
                  <a:ea typeface="Archivo"/>
                  <a:cs typeface="Archivo"/>
                  <a:sym typeface="Archivo"/>
                </a:rPr>
                <a:t>•  digital</a:t>
              </a:r>
              <a:endParaRPr b="1" sz="1106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6">
                  <a:solidFill>
                    <a:schemeClr val="lt1"/>
                  </a:solidFill>
                  <a:latin typeface="Archivo"/>
                  <a:ea typeface="Archivo"/>
                  <a:cs typeface="Archivo"/>
                  <a:sym typeface="Archivo"/>
                </a:rPr>
                <a:t>•  audiocuento</a:t>
              </a:r>
              <a:endParaRPr sz="1809">
                <a:solidFill>
                  <a:srgbClr val="1C3247"/>
                </a:solidFill>
                <a:latin typeface="Archivo ExtraBold"/>
                <a:ea typeface="Archivo ExtraBold"/>
                <a:cs typeface="Archivo ExtraBold"/>
                <a:sym typeface="Archivo ExtraBold"/>
              </a:endParaRPr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7438043" y="1046100"/>
              <a:ext cx="1540200" cy="1524900"/>
            </a:xfrm>
            <a:prstGeom prst="rect">
              <a:avLst/>
            </a:prstGeom>
            <a:solidFill>
              <a:srgbClr val="125C83"/>
            </a:solidFill>
            <a:ln>
              <a:noFill/>
            </a:ln>
          </p:spPr>
          <p:txBody>
            <a:bodyPr anchorCtr="0" anchor="ctr" bIns="91900" lIns="91900" spcFirstLastPara="1" rIns="91900" wrap="square" tIns="9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7"/>
            </a:p>
          </p:txBody>
        </p:sp>
        <p:pic>
          <p:nvPicPr>
            <p:cNvPr id="487" name="Google Shape;487;p37" title="QR web cuentos.jp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34207" y="1141772"/>
              <a:ext cx="1333504" cy="13335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38"/>
          <p:cNvPicPr preferRelativeResize="0"/>
          <p:nvPr/>
        </p:nvPicPr>
        <p:blipFill rotWithShape="1">
          <a:blip r:embed="rId4">
            <a:alphaModFix/>
          </a:blip>
          <a:srcRect b="6591" l="347" r="377" t="18765"/>
          <a:stretch/>
        </p:blipFill>
        <p:spPr>
          <a:xfrm>
            <a:off x="850" y="0"/>
            <a:ext cx="9155399" cy="5164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3" name="Google Shape;493;p38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494" name="Google Shape;494;p38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8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8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98" name="Google Shape;498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9" name="Google Shape;499;p38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500" name="Google Shape;500;p38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8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9"/>
          <p:cNvSpPr/>
          <p:nvPr/>
        </p:nvSpPr>
        <p:spPr>
          <a:xfrm>
            <a:off x="0" y="0"/>
            <a:ext cx="9144000" cy="5143500"/>
          </a:xfrm>
          <a:prstGeom prst="round1Rect">
            <a:avLst>
              <a:gd fmla="val 0" name="adj"/>
            </a:avLst>
          </a:prstGeom>
          <a:solidFill>
            <a:srgbClr val="1C32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39"/>
          <p:cNvSpPr/>
          <p:nvPr/>
        </p:nvSpPr>
        <p:spPr>
          <a:xfrm>
            <a:off x="0" y="0"/>
            <a:ext cx="8866800" cy="5143500"/>
          </a:xfrm>
          <a:prstGeom prst="round1Rect">
            <a:avLst>
              <a:gd fmla="val 5332" name="adj"/>
            </a:avLst>
          </a:prstGeom>
          <a:solidFill>
            <a:srgbClr val="125C8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39"/>
          <p:cNvSpPr/>
          <p:nvPr/>
        </p:nvSpPr>
        <p:spPr>
          <a:xfrm>
            <a:off x="0" y="0"/>
            <a:ext cx="8531700" cy="5143500"/>
          </a:xfrm>
          <a:prstGeom prst="round1Rect">
            <a:avLst>
              <a:gd fmla="val 710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9" name="Google Shape;50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061" y="2389875"/>
            <a:ext cx="5660324" cy="60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6" title="Gabinete 11.8-0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350" y="1929180"/>
            <a:ext cx="2756026" cy="281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6" title="Gabinete 11.8-0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41041" y="1929172"/>
            <a:ext cx="2756026" cy="281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6" title="Gabinete 11.8-04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19835" y="1914780"/>
            <a:ext cx="2756026" cy="2818047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6"/>
          <p:cNvSpPr/>
          <p:nvPr/>
        </p:nvSpPr>
        <p:spPr>
          <a:xfrm>
            <a:off x="405050" y="1012125"/>
            <a:ext cx="2544300" cy="909000"/>
          </a:xfrm>
          <a:prstGeom prst="roundRect">
            <a:avLst>
              <a:gd fmla="val 16667" name="adj"/>
            </a:avLst>
          </a:prstGeom>
          <a:solidFill>
            <a:srgbClr val="8C52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6"/>
          <p:cNvSpPr/>
          <p:nvPr/>
        </p:nvSpPr>
        <p:spPr>
          <a:xfrm>
            <a:off x="3246900" y="1012125"/>
            <a:ext cx="2544300" cy="909000"/>
          </a:xfrm>
          <a:prstGeom prst="roundRect">
            <a:avLst>
              <a:gd fmla="val 16667" name="adj"/>
            </a:avLst>
          </a:prstGeom>
          <a:solidFill>
            <a:srgbClr val="EA53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6"/>
          <p:cNvSpPr/>
          <p:nvPr/>
        </p:nvSpPr>
        <p:spPr>
          <a:xfrm>
            <a:off x="6125700" y="1012125"/>
            <a:ext cx="2544300" cy="909000"/>
          </a:xfrm>
          <a:prstGeom prst="roundRect">
            <a:avLst>
              <a:gd fmla="val 16667" name="adj"/>
            </a:avLst>
          </a:prstGeom>
          <a:solidFill>
            <a:srgbClr val="59A1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6"/>
          <p:cNvSpPr txBox="1"/>
          <p:nvPr/>
        </p:nvSpPr>
        <p:spPr>
          <a:xfrm>
            <a:off x="563800" y="281100"/>
            <a:ext cx="689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Tres riesgos asociados al uso de la IA en educación</a:t>
            </a:r>
            <a:endParaRPr b="1" i="0" sz="2100" u="none" cap="none" strike="noStrike">
              <a:solidFill>
                <a:srgbClr val="153244"/>
              </a:solidFill>
              <a:highlight>
                <a:srgbClr val="143144"/>
              </a:highlight>
              <a:latin typeface="Borel"/>
              <a:ea typeface="Borel"/>
              <a:cs typeface="Borel"/>
              <a:sym typeface="Borel"/>
            </a:endParaRPr>
          </a:p>
        </p:txBody>
      </p:sp>
      <p:sp>
        <p:nvSpPr>
          <p:cNvPr id="122" name="Google Shape;122;p26"/>
          <p:cNvSpPr txBox="1"/>
          <p:nvPr/>
        </p:nvSpPr>
        <p:spPr>
          <a:xfrm>
            <a:off x="1375350" y="1158825"/>
            <a:ext cx="1335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Delegación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cognitiva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23" name="Google Shape;123;p26"/>
          <p:cNvSpPr txBox="1"/>
          <p:nvPr/>
        </p:nvSpPr>
        <p:spPr>
          <a:xfrm>
            <a:off x="4214100" y="1195500"/>
            <a:ext cx="1335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Delegación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emocional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24" name="Google Shape;124;p26"/>
          <p:cNvSpPr txBox="1"/>
          <p:nvPr/>
        </p:nvSpPr>
        <p:spPr>
          <a:xfrm>
            <a:off x="7096000" y="1050975"/>
            <a:ext cx="1379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Exposición de datos personales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25" name="Google Shape;125;p26"/>
          <p:cNvSpPr/>
          <p:nvPr/>
        </p:nvSpPr>
        <p:spPr>
          <a:xfrm>
            <a:off x="563800" y="1110975"/>
            <a:ext cx="729000" cy="7113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6"/>
          <p:cNvSpPr/>
          <p:nvPr/>
        </p:nvSpPr>
        <p:spPr>
          <a:xfrm>
            <a:off x="3402550" y="1110963"/>
            <a:ext cx="729000" cy="7113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6"/>
          <p:cNvSpPr/>
          <p:nvPr/>
        </p:nvSpPr>
        <p:spPr>
          <a:xfrm>
            <a:off x="6284438" y="1110975"/>
            <a:ext cx="729000" cy="7113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1450" y="1217037"/>
            <a:ext cx="434600" cy="48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40800" y="1217038"/>
            <a:ext cx="452498" cy="455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96550" y="1239287"/>
            <a:ext cx="485202" cy="4408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6"/>
          <p:cNvCxnSpPr/>
          <p:nvPr/>
        </p:nvCxnSpPr>
        <p:spPr>
          <a:xfrm>
            <a:off x="3097750" y="1022075"/>
            <a:ext cx="0" cy="362730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2" name="Google Shape;132;p26"/>
          <p:cNvCxnSpPr/>
          <p:nvPr/>
        </p:nvCxnSpPr>
        <p:spPr>
          <a:xfrm>
            <a:off x="5964125" y="1022075"/>
            <a:ext cx="0" cy="362730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3" name="Google Shape;133;p26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4" name="Google Shape;134;p26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135" name="Google Shape;135;p26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6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6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6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9" name="Google Shape;139;p26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0" name="Google Shape;140;p26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141" name="Google Shape;141;p26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6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/>
          <p:nvPr/>
        </p:nvSpPr>
        <p:spPr>
          <a:xfrm>
            <a:off x="861975" y="909075"/>
            <a:ext cx="1968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solidFill>
                  <a:srgbClr val="8C52FF"/>
                </a:solidFill>
                <a:latin typeface="Archivo Black"/>
                <a:ea typeface="Archivo Black"/>
                <a:cs typeface="Archivo Black"/>
                <a:sym typeface="Archivo Black"/>
              </a:rPr>
              <a:t>76%</a:t>
            </a:r>
            <a:endParaRPr sz="4500">
              <a:solidFill>
                <a:srgbClr val="8C52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48" name="Google Shape;148;p27"/>
          <p:cNvSpPr txBox="1"/>
          <p:nvPr/>
        </p:nvSpPr>
        <p:spPr>
          <a:xfrm>
            <a:off x="722425" y="1769200"/>
            <a:ext cx="224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de los estudiantes</a:t>
            </a:r>
            <a:endParaRPr>
              <a:solidFill>
                <a:srgbClr val="15324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ya conoce </a:t>
            </a:r>
            <a:r>
              <a:rPr lang="es">
                <a:solidFill>
                  <a:srgbClr val="8C52FF"/>
                </a:solidFill>
                <a:latin typeface="Archivo Black"/>
                <a:ea typeface="Archivo Black"/>
                <a:cs typeface="Archivo Black"/>
                <a:sym typeface="Archivo Black"/>
              </a:rPr>
              <a:t>ChatGPT</a:t>
            </a:r>
            <a:endParaRPr>
              <a:solidFill>
                <a:srgbClr val="8C52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49" name="Google Shape;149;p27"/>
          <p:cNvSpPr txBox="1"/>
          <p:nvPr/>
        </p:nvSpPr>
        <p:spPr>
          <a:xfrm>
            <a:off x="722475" y="2402400"/>
            <a:ext cx="224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Fuente: UNICEF, 2025</a:t>
            </a:r>
            <a:endParaRPr sz="1000">
              <a:solidFill>
                <a:srgbClr val="22BDA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0" name="Google Shape;150;p27"/>
          <p:cNvSpPr txBox="1"/>
          <p:nvPr/>
        </p:nvSpPr>
        <p:spPr>
          <a:xfrm>
            <a:off x="3341675" y="909075"/>
            <a:ext cx="22227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solidFill>
                  <a:srgbClr val="EA537E"/>
                </a:solidFill>
                <a:latin typeface="Archivo Black"/>
                <a:ea typeface="Archivo Black"/>
                <a:cs typeface="Archivo Black"/>
                <a:sym typeface="Archivo Black"/>
              </a:rPr>
              <a:t>2 de 3</a:t>
            </a:r>
            <a:endParaRPr sz="4500">
              <a:solidFill>
                <a:srgbClr val="EA537E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51" name="Google Shape;151;p27"/>
          <p:cNvSpPr txBox="1"/>
          <p:nvPr/>
        </p:nvSpPr>
        <p:spPr>
          <a:xfrm>
            <a:off x="3329450" y="1661350"/>
            <a:ext cx="2247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estudiantes que</a:t>
            </a:r>
            <a:endParaRPr>
              <a:solidFill>
                <a:srgbClr val="15324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usan IA lo hacen para</a:t>
            </a:r>
            <a:r>
              <a:rPr lang="es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s">
                <a:solidFill>
                  <a:srgbClr val="EA537E"/>
                </a:solidFill>
                <a:latin typeface="Archivo Black"/>
                <a:ea typeface="Archivo Black"/>
                <a:cs typeface="Archivo Black"/>
                <a:sym typeface="Archivo Black"/>
              </a:rPr>
              <a:t>tareas escolares</a:t>
            </a:r>
            <a:endParaRPr>
              <a:solidFill>
                <a:srgbClr val="EA537E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52" name="Google Shape;152;p27"/>
          <p:cNvSpPr txBox="1"/>
          <p:nvPr/>
        </p:nvSpPr>
        <p:spPr>
          <a:xfrm>
            <a:off x="3329500" y="2402400"/>
            <a:ext cx="224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Fuente: UNICEF, 2025</a:t>
            </a:r>
            <a:endParaRPr sz="1000">
              <a:solidFill>
                <a:srgbClr val="22BDA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3" name="Google Shape;153;p27"/>
          <p:cNvSpPr txBox="1"/>
          <p:nvPr/>
        </p:nvSpPr>
        <p:spPr>
          <a:xfrm>
            <a:off x="5894375" y="909075"/>
            <a:ext cx="2611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solidFill>
                  <a:srgbClr val="59A153"/>
                </a:solidFill>
                <a:latin typeface="Archivo Black"/>
                <a:ea typeface="Archivo Black"/>
                <a:cs typeface="Archivo Black"/>
                <a:sym typeface="Archivo Black"/>
              </a:rPr>
              <a:t>9</a:t>
            </a:r>
            <a:r>
              <a:rPr lang="es" sz="4500">
                <a:solidFill>
                  <a:srgbClr val="59A153"/>
                </a:solidFill>
                <a:latin typeface="Archivo Black"/>
                <a:ea typeface="Archivo Black"/>
                <a:cs typeface="Archivo Black"/>
                <a:sym typeface="Archivo Black"/>
              </a:rPr>
              <a:t> de 10</a:t>
            </a:r>
            <a:endParaRPr sz="4500">
              <a:solidFill>
                <a:srgbClr val="59A15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54" name="Google Shape;154;p27"/>
          <p:cNvSpPr txBox="1"/>
          <p:nvPr/>
        </p:nvSpPr>
        <p:spPr>
          <a:xfrm>
            <a:off x="6386725" y="1661350"/>
            <a:ext cx="162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docentes</a:t>
            </a:r>
            <a:endParaRPr>
              <a:solidFill>
                <a:srgbClr val="15324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153244"/>
                </a:solidFill>
                <a:latin typeface="Archivo Black"/>
                <a:ea typeface="Archivo Black"/>
                <a:cs typeface="Archivo Black"/>
                <a:sym typeface="Archivo Black"/>
              </a:rPr>
              <a:t>ya usa IA en </a:t>
            </a:r>
            <a:r>
              <a:rPr lang="es">
                <a:solidFill>
                  <a:srgbClr val="59A153"/>
                </a:solidFill>
                <a:latin typeface="Archivo Black"/>
                <a:ea typeface="Archivo Black"/>
                <a:cs typeface="Archivo Black"/>
                <a:sym typeface="Archivo Black"/>
              </a:rPr>
              <a:t>alguna tarea</a:t>
            </a:r>
            <a:endParaRPr>
              <a:solidFill>
                <a:srgbClr val="59A15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55" name="Google Shape;155;p27"/>
          <p:cNvSpPr txBox="1"/>
          <p:nvPr/>
        </p:nvSpPr>
        <p:spPr>
          <a:xfrm>
            <a:off x="6076675" y="2402400"/>
            <a:ext cx="224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Fuente: ME-CABA, 2026</a:t>
            </a:r>
            <a:endParaRPr sz="1000">
              <a:solidFill>
                <a:srgbClr val="22BDA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6" name="Google Shape;156;p27"/>
          <p:cNvSpPr/>
          <p:nvPr/>
        </p:nvSpPr>
        <p:spPr>
          <a:xfrm>
            <a:off x="850" y="3074550"/>
            <a:ext cx="3048000" cy="20904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7"/>
          <p:cNvSpPr/>
          <p:nvPr/>
        </p:nvSpPr>
        <p:spPr>
          <a:xfrm>
            <a:off x="3048850" y="3074550"/>
            <a:ext cx="3048000" cy="2090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7"/>
          <p:cNvSpPr/>
          <p:nvPr/>
        </p:nvSpPr>
        <p:spPr>
          <a:xfrm>
            <a:off x="6096850" y="2963000"/>
            <a:ext cx="3048000" cy="20904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7"/>
          <p:cNvPicPr preferRelativeResize="0"/>
          <p:nvPr/>
        </p:nvPicPr>
        <p:blipFill rotWithShape="1">
          <a:blip r:embed="rId4">
            <a:alphaModFix/>
          </a:blip>
          <a:srcRect b="7116" l="6430" r="64906" t="59816"/>
          <a:stretch/>
        </p:blipFill>
        <p:spPr>
          <a:xfrm>
            <a:off x="850" y="2963000"/>
            <a:ext cx="3048000" cy="209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 rotWithShape="1">
          <a:blip r:embed="rId4">
            <a:alphaModFix/>
          </a:blip>
          <a:srcRect b="718" l="35372" r="35963" t="66215"/>
          <a:stretch/>
        </p:blipFill>
        <p:spPr>
          <a:xfrm>
            <a:off x="3048850" y="2963000"/>
            <a:ext cx="3048000" cy="209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7"/>
          <p:cNvSpPr txBox="1"/>
          <p:nvPr/>
        </p:nvSpPr>
        <p:spPr>
          <a:xfrm>
            <a:off x="563800" y="281100"/>
            <a:ext cx="615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Uso de la IA</a:t>
            </a:r>
            <a:endParaRPr b="1" i="0" sz="2100" u="none" cap="none" strike="noStrike">
              <a:solidFill>
                <a:srgbClr val="153244"/>
              </a:solidFill>
              <a:highlight>
                <a:srgbClr val="143144"/>
              </a:highlight>
              <a:latin typeface="Borel"/>
              <a:ea typeface="Borel"/>
              <a:cs typeface="Borel"/>
              <a:sym typeface="Borel"/>
            </a:endParaRPr>
          </a:p>
        </p:txBody>
      </p:sp>
      <p:pic>
        <p:nvPicPr>
          <p:cNvPr id="163" name="Google Shape;163;p27"/>
          <p:cNvPicPr preferRelativeResize="0"/>
          <p:nvPr/>
        </p:nvPicPr>
        <p:blipFill rotWithShape="1">
          <a:blip r:embed="rId5">
            <a:alphaModFix/>
          </a:blip>
          <a:srcRect b="9576" l="6594" r="6411" t="0"/>
          <a:stretch/>
        </p:blipFill>
        <p:spPr>
          <a:xfrm>
            <a:off x="6096000" y="2963000"/>
            <a:ext cx="3047999" cy="2180501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 rotWithShape="1">
          <a:blip r:embed="rId6">
            <a:alphaModFix/>
          </a:blip>
          <a:srcRect b="0" l="0" r="0" t="29264"/>
          <a:stretch/>
        </p:blipFill>
        <p:spPr>
          <a:xfrm>
            <a:off x="3048850" y="2963000"/>
            <a:ext cx="3048001" cy="212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 rotWithShape="1">
          <a:blip r:embed="rId7">
            <a:alphaModFix/>
          </a:blip>
          <a:srcRect b="20714" l="30162" r="3910" t="6733"/>
          <a:stretch/>
        </p:blipFill>
        <p:spPr>
          <a:xfrm>
            <a:off x="0" y="2963000"/>
            <a:ext cx="3048850" cy="2201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27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167" name="Google Shape;167;p27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7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7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7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1" name="Google Shape;171;p2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2" name="Google Shape;172;p27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173" name="Google Shape;173;p27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7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/>
          <p:nvPr/>
        </p:nvSpPr>
        <p:spPr>
          <a:xfrm>
            <a:off x="3654293" y="1559257"/>
            <a:ext cx="4975500" cy="22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1800" u="none" cap="none" strike="noStrike">
                <a:solidFill>
                  <a:srgbClr val="1F3647"/>
                </a:solidFill>
                <a:latin typeface="Archivo"/>
                <a:ea typeface="Archivo"/>
                <a:cs typeface="Archivo"/>
                <a:sym typeface="Archivo"/>
              </a:rPr>
              <a:t>Hallazgo central — "deuda cognitiva":</a:t>
            </a:r>
            <a:endParaRPr b="1" i="0" sz="1800" u="none" cap="none" strike="noStrike">
              <a:solidFill>
                <a:srgbClr val="1F3647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3647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1800" u="none" cap="none" strike="noStrike">
                <a:solidFill>
                  <a:srgbClr val="1F3647"/>
                </a:solidFill>
                <a:latin typeface="Archivo"/>
                <a:ea typeface="Archivo"/>
                <a:cs typeface="Archivo"/>
                <a:sym typeface="Archivo"/>
              </a:rPr>
              <a:t>Quienes usaron ChatGPT tuvieron el menor actividad neuronal, con un desempeño consistentemente inferior a nivel neuronal, lingüístico y conductual (no recordaron sus ensayos, se volvieron más “perezosos”</a:t>
            </a:r>
            <a:r>
              <a:rPr lang="es" sz="1800">
                <a:solidFill>
                  <a:srgbClr val="1F3647"/>
                </a:solidFill>
                <a:latin typeface="Archivo"/>
                <a:ea typeface="Archivo"/>
                <a:cs typeface="Archivo"/>
                <a:sym typeface="Archivo"/>
              </a:rPr>
              <a:t>).</a:t>
            </a:r>
            <a:endParaRPr sz="1800"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80" name="Google Shape;180;p28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8"/>
          <p:cNvSpPr txBox="1"/>
          <p:nvPr/>
        </p:nvSpPr>
        <p:spPr>
          <a:xfrm>
            <a:off x="563800" y="281100"/>
            <a:ext cx="615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1° Desafío: Deuda cognitiva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182" name="Google Shape;182;p28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183" name="Google Shape;183;p28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7" name="Google Shape;187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8" name="Google Shape;188;p28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189" name="Google Shape;189;p28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8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  <p:sp>
        <p:nvSpPr>
          <p:cNvPr id="191" name="Google Shape;191;p28"/>
          <p:cNvSpPr txBox="1"/>
          <p:nvPr/>
        </p:nvSpPr>
        <p:spPr>
          <a:xfrm>
            <a:off x="516150" y="4517149"/>
            <a:ext cx="2853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200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MIT, 2025</a:t>
            </a:r>
            <a:endParaRPr i="1" sz="1000"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192" name="Google Shape;192;p28"/>
          <p:cNvGrpSpPr/>
          <p:nvPr/>
        </p:nvGrpSpPr>
        <p:grpSpPr>
          <a:xfrm>
            <a:off x="535360" y="1009464"/>
            <a:ext cx="2815516" cy="3470854"/>
            <a:chOff x="470525" y="960275"/>
            <a:chExt cx="2945100" cy="3630600"/>
          </a:xfrm>
        </p:grpSpPr>
        <p:sp>
          <p:nvSpPr>
            <p:cNvPr id="193" name="Google Shape;193;p28"/>
            <p:cNvSpPr/>
            <p:nvPr/>
          </p:nvSpPr>
          <p:spPr>
            <a:xfrm>
              <a:off x="470525" y="960275"/>
              <a:ext cx="2945100" cy="3630600"/>
            </a:xfrm>
            <a:prstGeom prst="rect">
              <a:avLst/>
            </a:prstGeom>
            <a:solidFill>
              <a:schemeClr val="lt1"/>
            </a:solidFill>
            <a:ln cap="flat" cmpd="sng" w="27325">
              <a:solidFill>
                <a:srgbClr val="1C32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400" lIns="87400" spcFirstLastPara="1" rIns="87400" wrap="square" tIns="874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38"/>
            </a:p>
          </p:txBody>
        </p:sp>
        <p:sp>
          <p:nvSpPr>
            <p:cNvPr id="194" name="Google Shape;194;p28">
              <a:hlinkClick r:id="rId5"/>
            </p:cNvPr>
            <p:cNvSpPr/>
            <p:nvPr/>
          </p:nvSpPr>
          <p:spPr>
            <a:xfrm>
              <a:off x="500730" y="1068149"/>
              <a:ext cx="2893900" cy="3338356"/>
            </a:xfrm>
            <a:custGeom>
              <a:rect b="b" l="l" r="r" t="t"/>
              <a:pathLst>
                <a:path extrusionOk="0" h="6125423" w="5309908">
                  <a:moveTo>
                    <a:pt x="0" y="0"/>
                  </a:moveTo>
                  <a:lnTo>
                    <a:pt x="5309908" y="0"/>
                  </a:lnTo>
                  <a:lnTo>
                    <a:pt x="5309908" y="6125422"/>
                  </a:lnTo>
                  <a:lnTo>
                    <a:pt x="0" y="612542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3604050" y="1483738"/>
            <a:ext cx="1820700" cy="765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1C32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C3247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cxnSp>
        <p:nvCxnSpPr>
          <p:cNvPr id="200" name="Google Shape;200;p29"/>
          <p:cNvCxnSpPr/>
          <p:nvPr/>
        </p:nvCxnSpPr>
        <p:spPr>
          <a:xfrm>
            <a:off x="2720545" y="2658245"/>
            <a:ext cx="711300" cy="801000"/>
          </a:xfrm>
          <a:prstGeom prst="straightConnector1">
            <a:avLst/>
          </a:prstGeom>
          <a:noFill/>
          <a:ln cap="rnd" cmpd="sng" w="381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29"/>
          <p:cNvCxnSpPr/>
          <p:nvPr/>
        </p:nvCxnSpPr>
        <p:spPr>
          <a:xfrm flipH="1">
            <a:off x="2720556" y="1881350"/>
            <a:ext cx="711300" cy="776700"/>
          </a:xfrm>
          <a:prstGeom prst="straightConnector1">
            <a:avLst/>
          </a:prstGeom>
          <a:noFill/>
          <a:ln cap="rnd" cmpd="sng" w="381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2" name="Google Shape;202;p29"/>
          <p:cNvGrpSpPr/>
          <p:nvPr/>
        </p:nvGrpSpPr>
        <p:grpSpPr>
          <a:xfrm>
            <a:off x="6431479" y="2071659"/>
            <a:ext cx="1875282" cy="487547"/>
            <a:chOff x="0" y="0"/>
            <a:chExt cx="5000752" cy="1300125"/>
          </a:xfrm>
        </p:grpSpPr>
        <p:sp>
          <p:nvSpPr>
            <p:cNvPr id="203" name="Google Shape;203;p29"/>
            <p:cNvSpPr/>
            <p:nvPr/>
          </p:nvSpPr>
          <p:spPr>
            <a:xfrm>
              <a:off x="0" y="0"/>
              <a:ext cx="5000752" cy="1299975"/>
            </a:xfrm>
            <a:custGeom>
              <a:rect b="b" l="l" r="r" t="t"/>
              <a:pathLst>
                <a:path extrusionOk="0" h="1299975" w="5000752">
                  <a:moveTo>
                    <a:pt x="0" y="0"/>
                  </a:moveTo>
                  <a:lnTo>
                    <a:pt x="4784090" y="0"/>
                  </a:lnTo>
                  <a:cubicBezTo>
                    <a:pt x="4903724" y="0"/>
                    <a:pt x="5000752" y="97028"/>
                    <a:pt x="5000752" y="216662"/>
                  </a:cubicBezTo>
                  <a:lnTo>
                    <a:pt x="5000752" y="1299975"/>
                  </a:lnTo>
                  <a:lnTo>
                    <a:pt x="0" y="129997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9"/>
            <p:cNvSpPr txBox="1"/>
            <p:nvPr/>
          </p:nvSpPr>
          <p:spPr>
            <a:xfrm>
              <a:off x="0" y="9525"/>
              <a:ext cx="5000700" cy="129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1997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100" u="none" cap="none" strike="noStrike">
                  <a:solidFill>
                    <a:srgbClr val="153244"/>
                  </a:solidFill>
                  <a:latin typeface="Arial"/>
                  <a:ea typeface="Arial"/>
                  <a:cs typeface="Arial"/>
                  <a:sym typeface="Arial"/>
                </a:rPr>
                <a:t>Puede anular nuestras capacidades físicas</a:t>
              </a:r>
              <a:endParaRPr sz="700"/>
            </a:p>
          </p:txBody>
        </p:sp>
      </p:grpSp>
      <p:sp>
        <p:nvSpPr>
          <p:cNvPr id="205" name="Google Shape;205;p29"/>
          <p:cNvSpPr/>
          <p:nvPr/>
        </p:nvSpPr>
        <p:spPr>
          <a:xfrm>
            <a:off x="566544" y="1234726"/>
            <a:ext cx="1997828" cy="3008233"/>
          </a:xfrm>
          <a:custGeom>
            <a:rect b="b" l="l" r="r" t="t"/>
            <a:pathLst>
              <a:path extrusionOk="0" h="11682459" w="7758557">
                <a:moveTo>
                  <a:pt x="0" y="0"/>
                </a:moveTo>
                <a:lnTo>
                  <a:pt x="7758557" y="0"/>
                </a:lnTo>
                <a:lnTo>
                  <a:pt x="7758557" y="11682459"/>
                </a:lnTo>
                <a:lnTo>
                  <a:pt x="0" y="1168245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550" l="0" r="0" t="-1560"/>
            </a:stretch>
          </a:blipFill>
          <a:ln cap="sq" cmpd="sng" w="28575">
            <a:solidFill>
              <a:srgbClr val="1C3247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06" name="Google Shape;206;p29"/>
          <p:cNvSpPr/>
          <p:nvPr/>
        </p:nvSpPr>
        <p:spPr>
          <a:xfrm>
            <a:off x="3956061" y="1493126"/>
            <a:ext cx="1116711" cy="746821"/>
          </a:xfrm>
          <a:custGeom>
            <a:rect b="b" l="l" r="r" t="t"/>
            <a:pathLst>
              <a:path extrusionOk="0" h="2103721" w="2997881">
                <a:moveTo>
                  <a:pt x="0" y="0"/>
                </a:moveTo>
                <a:lnTo>
                  <a:pt x="2997881" y="0"/>
                </a:lnTo>
                <a:lnTo>
                  <a:pt x="2997881" y="2103721"/>
                </a:lnTo>
                <a:lnTo>
                  <a:pt x="0" y="21037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50639" l="-20310" r="-19030" t="-47931"/>
            </a:stretch>
          </a:blipFill>
          <a:ln>
            <a:noFill/>
          </a:ln>
        </p:spPr>
      </p:sp>
      <p:sp>
        <p:nvSpPr>
          <p:cNvPr id="207" name="Google Shape;207;p29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9"/>
          <p:cNvSpPr txBox="1"/>
          <p:nvPr/>
        </p:nvSpPr>
        <p:spPr>
          <a:xfrm>
            <a:off x="563800" y="281100"/>
            <a:ext cx="615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1° Desafío: Sedentarismo cognitivo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209" name="Google Shape;209;p29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210" name="Google Shape;210;p29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4" name="Google Shape;214;p2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5" name="Google Shape;215;p29"/>
          <p:cNvGrpSpPr/>
          <p:nvPr/>
        </p:nvGrpSpPr>
        <p:grpSpPr>
          <a:xfrm>
            <a:off x="5575862" y="3131977"/>
            <a:ext cx="658368" cy="854429"/>
            <a:chOff x="5352097" y="3131975"/>
            <a:chExt cx="947429" cy="854429"/>
          </a:xfrm>
        </p:grpSpPr>
        <p:cxnSp>
          <p:nvCxnSpPr>
            <p:cNvPr id="216" name="Google Shape;216;p29"/>
            <p:cNvCxnSpPr/>
            <p:nvPr/>
          </p:nvCxnSpPr>
          <p:spPr>
            <a:xfrm>
              <a:off x="5352126" y="3552604"/>
              <a:ext cx="947400" cy="433800"/>
            </a:xfrm>
            <a:prstGeom prst="straightConnector1">
              <a:avLst/>
            </a:prstGeom>
            <a:noFill/>
            <a:ln cap="rnd" cmpd="sng" w="38100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7" name="Google Shape;217;p29"/>
            <p:cNvCxnSpPr/>
            <p:nvPr/>
          </p:nvCxnSpPr>
          <p:spPr>
            <a:xfrm flipH="1">
              <a:off x="5352097" y="3131975"/>
              <a:ext cx="947400" cy="420600"/>
            </a:xfrm>
            <a:prstGeom prst="straightConnector1">
              <a:avLst/>
            </a:prstGeom>
            <a:noFill/>
            <a:ln cap="rnd" cmpd="sng" w="38100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18" name="Google Shape;218;p29"/>
          <p:cNvSpPr/>
          <p:nvPr/>
        </p:nvSpPr>
        <p:spPr>
          <a:xfrm>
            <a:off x="6431473" y="1167400"/>
            <a:ext cx="2147100" cy="614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1C32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Potencia nuestro alcance</a:t>
            </a:r>
            <a:endParaRPr b="1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6431473" y="1931875"/>
            <a:ext cx="2147100" cy="614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1C32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Puede anular nuestras capacidades físicas</a:t>
            </a:r>
            <a:endParaRPr b="1" sz="1300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220" name="Google Shape;220;p29"/>
          <p:cNvGrpSpPr/>
          <p:nvPr/>
        </p:nvGrpSpPr>
        <p:grpSpPr>
          <a:xfrm>
            <a:off x="5575862" y="1439330"/>
            <a:ext cx="658368" cy="854429"/>
            <a:chOff x="5352097" y="3131975"/>
            <a:chExt cx="947429" cy="854429"/>
          </a:xfrm>
        </p:grpSpPr>
        <p:cxnSp>
          <p:nvCxnSpPr>
            <p:cNvPr id="221" name="Google Shape;221;p29"/>
            <p:cNvCxnSpPr/>
            <p:nvPr/>
          </p:nvCxnSpPr>
          <p:spPr>
            <a:xfrm>
              <a:off x="5352126" y="3552604"/>
              <a:ext cx="947400" cy="433800"/>
            </a:xfrm>
            <a:prstGeom prst="straightConnector1">
              <a:avLst/>
            </a:prstGeom>
            <a:noFill/>
            <a:ln cap="rnd" cmpd="sng" w="38100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" name="Google Shape;222;p29"/>
            <p:cNvCxnSpPr/>
            <p:nvPr/>
          </p:nvCxnSpPr>
          <p:spPr>
            <a:xfrm flipH="1">
              <a:off x="5352097" y="3131975"/>
              <a:ext cx="947400" cy="420600"/>
            </a:xfrm>
            <a:prstGeom prst="straightConnector1">
              <a:avLst/>
            </a:prstGeom>
            <a:noFill/>
            <a:ln cap="rnd" cmpd="sng" w="38100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23" name="Google Shape;223;p29"/>
          <p:cNvSpPr/>
          <p:nvPr/>
        </p:nvSpPr>
        <p:spPr>
          <a:xfrm>
            <a:off x="6431473" y="2869600"/>
            <a:ext cx="2147100" cy="614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1C32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Potencia nuestro alcance</a:t>
            </a:r>
            <a:endParaRPr b="1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24" name="Google Shape;224;p29"/>
          <p:cNvSpPr/>
          <p:nvPr/>
        </p:nvSpPr>
        <p:spPr>
          <a:xfrm>
            <a:off x="6431473" y="3634075"/>
            <a:ext cx="2147100" cy="614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1C32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Puede anular nuestras capacidades cognitivas</a:t>
            </a:r>
            <a:endParaRPr b="1" sz="1300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225" name="Google Shape;225;p29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226" name="Google Shape;226;p29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9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  <p:sp>
        <p:nvSpPr>
          <p:cNvPr id="228" name="Google Shape;228;p29"/>
          <p:cNvSpPr/>
          <p:nvPr/>
        </p:nvSpPr>
        <p:spPr>
          <a:xfrm>
            <a:off x="3604063" y="3131975"/>
            <a:ext cx="1820700" cy="765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1C32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1C3247"/>
                </a:solidFill>
                <a:latin typeface="Archivo Black"/>
                <a:ea typeface="Archivo Black"/>
                <a:cs typeface="Archivo Black"/>
                <a:sym typeface="Archivo Black"/>
              </a:rPr>
              <a:t>INTELIGENCIA</a:t>
            </a:r>
            <a:br>
              <a:rPr lang="es">
                <a:solidFill>
                  <a:srgbClr val="1C3247"/>
                </a:solidFill>
                <a:latin typeface="Archivo Black"/>
                <a:ea typeface="Archivo Black"/>
                <a:cs typeface="Archivo Black"/>
                <a:sym typeface="Archivo Black"/>
              </a:rPr>
            </a:br>
            <a:r>
              <a:rPr lang="es">
                <a:solidFill>
                  <a:srgbClr val="1C3247"/>
                </a:solidFill>
                <a:latin typeface="Archivo Black"/>
                <a:ea typeface="Archivo Black"/>
                <a:cs typeface="Archivo Black"/>
                <a:sym typeface="Archivo Black"/>
              </a:rPr>
              <a:t>ARTIFICIAL</a:t>
            </a:r>
            <a:endParaRPr>
              <a:solidFill>
                <a:srgbClr val="1C3247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"/>
          <p:cNvSpPr/>
          <p:nvPr/>
        </p:nvSpPr>
        <p:spPr>
          <a:xfrm>
            <a:off x="1019900" y="1818249"/>
            <a:ext cx="929692" cy="1701954"/>
          </a:xfrm>
          <a:custGeom>
            <a:rect b="b" l="l" r="r" t="t"/>
            <a:pathLst>
              <a:path extrusionOk="0" h="3094462" w="1690350">
                <a:moveTo>
                  <a:pt x="0" y="0"/>
                </a:moveTo>
                <a:lnTo>
                  <a:pt x="1690350" y="0"/>
                </a:lnTo>
                <a:lnTo>
                  <a:pt x="1690350" y="3094463"/>
                </a:lnTo>
                <a:lnTo>
                  <a:pt x="0" y="3094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30"/>
          <p:cNvSpPr/>
          <p:nvPr/>
        </p:nvSpPr>
        <p:spPr>
          <a:xfrm>
            <a:off x="2602189" y="1843114"/>
            <a:ext cx="2471645" cy="1649262"/>
          </a:xfrm>
          <a:custGeom>
            <a:rect b="b" l="l" r="r" t="t"/>
            <a:pathLst>
              <a:path extrusionOk="0" h="2236287" w="3351383">
                <a:moveTo>
                  <a:pt x="0" y="0"/>
                </a:moveTo>
                <a:lnTo>
                  <a:pt x="3351383" y="0"/>
                </a:lnTo>
                <a:lnTo>
                  <a:pt x="3351383" y="2236287"/>
                </a:lnTo>
                <a:lnTo>
                  <a:pt x="0" y="22362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29875">
            <a:solidFill>
              <a:srgbClr val="1C3247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30"/>
          <p:cNvSpPr txBox="1"/>
          <p:nvPr/>
        </p:nvSpPr>
        <p:spPr>
          <a:xfrm>
            <a:off x="6127825" y="4569300"/>
            <a:ext cx="285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200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The Economy Research Editorial, 2025</a:t>
            </a:r>
            <a:endParaRPr i="1" sz="1000"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36" name="Google Shape;236;p30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0"/>
          <p:cNvSpPr txBox="1"/>
          <p:nvPr/>
        </p:nvSpPr>
        <p:spPr>
          <a:xfrm>
            <a:off x="563800" y="281100"/>
            <a:ext cx="615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Evitar el estancamiento cognitivo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238" name="Google Shape;238;p30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239" name="Google Shape;239;p30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3" name="Google Shape;243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4" name="Google Shape;244;p30" title="chatgpt_PNG13.png"/>
          <p:cNvPicPr preferRelativeResize="0"/>
          <p:nvPr/>
        </p:nvPicPr>
        <p:blipFill rotWithShape="1">
          <a:blip r:embed="rId7">
            <a:alphaModFix/>
          </a:blip>
          <a:srcRect b="32061" l="6038" r="2746" t="32065"/>
          <a:stretch/>
        </p:blipFill>
        <p:spPr>
          <a:xfrm>
            <a:off x="5641411" y="2276282"/>
            <a:ext cx="2692989" cy="6619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30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246" name="Google Shape;246;p30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0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/>
          <p:nvPr/>
        </p:nvSpPr>
        <p:spPr>
          <a:xfrm>
            <a:off x="5823450" y="2778550"/>
            <a:ext cx="1816500" cy="1544400"/>
          </a:xfrm>
          <a:prstGeom prst="roundRect">
            <a:avLst>
              <a:gd fmla="val 10345" name="adj"/>
            </a:avLst>
          </a:prstGeom>
          <a:solidFill>
            <a:srgbClr val="125C8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31"/>
          <p:cNvSpPr txBox="1"/>
          <p:nvPr/>
        </p:nvSpPr>
        <p:spPr>
          <a:xfrm>
            <a:off x="5823763" y="3900390"/>
            <a:ext cx="181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chemeClr val="lt1"/>
                </a:solidFill>
              </a:rPr>
              <a:t>Recordar, resumir, aplicar</a:t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254" name="Google Shape;254;p31"/>
          <p:cNvSpPr/>
          <p:nvPr/>
        </p:nvSpPr>
        <p:spPr>
          <a:xfrm>
            <a:off x="1428338" y="2778550"/>
            <a:ext cx="1816500" cy="1544400"/>
          </a:xfrm>
          <a:prstGeom prst="roundRect">
            <a:avLst>
              <a:gd fmla="val 10345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1"/>
          <p:cNvSpPr txBox="1"/>
          <p:nvPr/>
        </p:nvSpPr>
        <p:spPr>
          <a:xfrm>
            <a:off x="1428650" y="3900390"/>
            <a:ext cx="181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rgbClr val="153244"/>
                </a:solidFill>
              </a:rPr>
              <a:t>Analizar, evaluar, crear</a:t>
            </a:r>
            <a:endParaRPr>
              <a:solidFill>
                <a:srgbClr val="153244"/>
              </a:solidFill>
            </a:endParaRPr>
          </a:p>
        </p:txBody>
      </p:sp>
      <p:sp>
        <p:nvSpPr>
          <p:cNvPr id="256" name="Google Shape;256;p31">
            <a:hlinkClick r:id="rId4"/>
          </p:cNvPr>
          <p:cNvSpPr/>
          <p:nvPr/>
        </p:nvSpPr>
        <p:spPr>
          <a:xfrm>
            <a:off x="161594" y="968135"/>
            <a:ext cx="4350935" cy="2883591"/>
          </a:xfrm>
          <a:custGeom>
            <a:rect b="b" l="l" r="r" t="t"/>
            <a:pathLst>
              <a:path extrusionOk="0" h="5767182" w="8701869">
                <a:moveTo>
                  <a:pt x="0" y="0"/>
                </a:moveTo>
                <a:lnTo>
                  <a:pt x="8701870" y="0"/>
                </a:lnTo>
                <a:lnTo>
                  <a:pt x="8701870" y="5767183"/>
                </a:lnTo>
                <a:lnTo>
                  <a:pt x="0" y="5767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6100" l="0" r="0" t="0"/>
            </a:stretch>
          </a:blipFill>
          <a:ln>
            <a:noFill/>
          </a:ln>
        </p:spPr>
      </p:sp>
      <p:sp>
        <p:nvSpPr>
          <p:cNvPr id="257" name="Google Shape;257;p31"/>
          <p:cNvSpPr/>
          <p:nvPr/>
        </p:nvSpPr>
        <p:spPr>
          <a:xfrm>
            <a:off x="4562975" y="1050375"/>
            <a:ext cx="4317263" cy="2815371"/>
          </a:xfrm>
          <a:custGeom>
            <a:rect b="b" l="l" r="r" t="t"/>
            <a:pathLst>
              <a:path extrusionOk="0" h="5602728" w="8810741">
                <a:moveTo>
                  <a:pt x="0" y="0"/>
                </a:moveTo>
                <a:lnTo>
                  <a:pt x="8810741" y="0"/>
                </a:lnTo>
                <a:lnTo>
                  <a:pt x="8810741" y="5602728"/>
                </a:lnTo>
                <a:lnTo>
                  <a:pt x="0" y="56027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31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1"/>
          <p:cNvSpPr txBox="1"/>
          <p:nvPr/>
        </p:nvSpPr>
        <p:spPr>
          <a:xfrm>
            <a:off x="563800" y="281100"/>
            <a:ext cx="615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¿Qué habilidades cognitivas no suplir?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260" name="Google Shape;260;p31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261" name="Google Shape;261;p31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1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1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1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5" name="Google Shape;265;p3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6" name="Google Shape;266;p31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267" name="Google Shape;267;p31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1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  <p:sp>
        <p:nvSpPr>
          <p:cNvPr id="269" name="Google Shape;269;p31"/>
          <p:cNvSpPr/>
          <p:nvPr/>
        </p:nvSpPr>
        <p:spPr>
          <a:xfrm>
            <a:off x="194150" y="968125"/>
            <a:ext cx="4285200" cy="30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28D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1C3247"/>
                </a:solidFill>
                <a:latin typeface="Archivo Black"/>
                <a:ea typeface="Archivo Black"/>
                <a:cs typeface="Archivo Black"/>
                <a:sym typeface="Archivo Black"/>
              </a:rPr>
              <a:t>Enseñanza tradicional, aprendizaje deficiente</a:t>
            </a:r>
            <a:endParaRPr sz="1000">
              <a:solidFill>
                <a:srgbClr val="1C3247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70" name="Google Shape;270;p31"/>
          <p:cNvSpPr/>
          <p:nvPr/>
        </p:nvSpPr>
        <p:spPr>
          <a:xfrm>
            <a:off x="4615888" y="968125"/>
            <a:ext cx="4285200" cy="30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125C8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1C3247"/>
                </a:solidFill>
                <a:latin typeface="Archivo Black"/>
                <a:ea typeface="Archivo Black"/>
                <a:cs typeface="Archivo Black"/>
                <a:sym typeface="Archivo Black"/>
              </a:rPr>
              <a:t>Enseñanza auténtica, aprendizaje activo</a:t>
            </a:r>
            <a:endParaRPr sz="1000">
              <a:solidFill>
                <a:srgbClr val="1C3247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71" name="Google Shape;271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22761" y="3872489"/>
            <a:ext cx="1022776" cy="1022751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1"/>
          <p:cNvSpPr/>
          <p:nvPr/>
        </p:nvSpPr>
        <p:spPr>
          <a:xfrm>
            <a:off x="1428813" y="3831800"/>
            <a:ext cx="1816500" cy="99300"/>
          </a:xfrm>
          <a:prstGeom prst="roundRect">
            <a:avLst>
              <a:gd fmla="val 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31"/>
          <p:cNvSpPr/>
          <p:nvPr/>
        </p:nvSpPr>
        <p:spPr>
          <a:xfrm>
            <a:off x="5823775" y="3831800"/>
            <a:ext cx="1816500" cy="99300"/>
          </a:xfrm>
          <a:prstGeom prst="roundRect">
            <a:avLst>
              <a:gd fmla="val 0" name="adj"/>
            </a:avLst>
          </a:prstGeom>
          <a:solidFill>
            <a:srgbClr val="125C8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31"/>
          <p:cNvPicPr preferRelativeResize="0"/>
          <p:nvPr/>
        </p:nvPicPr>
        <p:blipFill rotWithShape="1">
          <a:blip r:embed="rId9">
            <a:alphaModFix/>
          </a:blip>
          <a:srcRect b="0" l="2076" r="0" t="0"/>
          <a:stretch/>
        </p:blipFill>
        <p:spPr>
          <a:xfrm>
            <a:off x="4615900" y="1303400"/>
            <a:ext cx="4260274" cy="252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2"/>
          <p:cNvSpPr txBox="1"/>
          <p:nvPr/>
        </p:nvSpPr>
        <p:spPr>
          <a:xfrm>
            <a:off x="1802250" y="1518900"/>
            <a:ext cx="5539500" cy="22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1800" u="none" cap="none" strike="noStrike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El uso diario y prolongado, </a:t>
            </a:r>
            <a:r>
              <a:rPr b="1" i="0" lang="es" sz="1800" u="none" cap="none" strike="noStrike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especialmente mediante la función de voz</a:t>
            </a:r>
            <a:r>
              <a:rPr i="0" lang="es" sz="1800" u="none" cap="none" strike="noStrike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, se </a:t>
            </a:r>
            <a:r>
              <a:rPr lang="es" sz="1800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correlaciona con un aumento de la sensación de soledad y la creación de vínculos de apego con el chatbot. </a:t>
            </a:r>
            <a:endParaRPr sz="1800"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1800" u="none" cap="none" strike="noStrike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Casi uno de cada cinco usuarios jóvenes utiliza la IA </a:t>
            </a:r>
            <a:r>
              <a:rPr b="1" i="0" lang="es" sz="1800" u="none" cap="none" strike="noStrike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para manejar la tristeza o el estrés</a:t>
            </a:r>
            <a:r>
              <a:rPr i="0" lang="es" sz="1800" u="none" cap="none" strike="noStrike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. </a:t>
            </a:r>
            <a:endParaRPr i="0" sz="1800" u="none" cap="none" strike="noStrike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80" name="Google Shape;280;p32"/>
          <p:cNvSpPr txBox="1"/>
          <p:nvPr/>
        </p:nvSpPr>
        <p:spPr>
          <a:xfrm>
            <a:off x="563800" y="281100"/>
            <a:ext cx="689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2° Desafío: Delegación emocional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81" name="Google Shape;281;p32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2" name="Google Shape;282;p32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283" name="Google Shape;283;p32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2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2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2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7" name="Google Shape;287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8" name="Google Shape;288;p32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289" name="Google Shape;289;p32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2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5" name="Google Shape;295;p33"/>
          <p:cNvCxnSpPr/>
          <p:nvPr/>
        </p:nvCxnSpPr>
        <p:spPr>
          <a:xfrm>
            <a:off x="3126525" y="3078100"/>
            <a:ext cx="0" cy="705000"/>
          </a:xfrm>
          <a:prstGeom prst="straightConnector1">
            <a:avLst/>
          </a:prstGeom>
          <a:noFill/>
          <a:ln cap="flat" cmpd="sng" w="28575">
            <a:solidFill>
              <a:srgbClr val="37C9EF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33"/>
          <p:cNvCxnSpPr>
            <a:stCxn id="297" idx="3"/>
            <a:endCxn id="298" idx="1"/>
          </p:cNvCxnSpPr>
          <p:nvPr/>
        </p:nvCxnSpPr>
        <p:spPr>
          <a:xfrm>
            <a:off x="2824573" y="1518613"/>
            <a:ext cx="836100" cy="0"/>
          </a:xfrm>
          <a:prstGeom prst="straightConnector1">
            <a:avLst/>
          </a:prstGeom>
          <a:noFill/>
          <a:ln cap="flat" cmpd="sng" w="28575">
            <a:solidFill>
              <a:srgbClr val="59A153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99" name="Google Shape;299;p33"/>
          <p:cNvSpPr txBox="1"/>
          <p:nvPr/>
        </p:nvSpPr>
        <p:spPr>
          <a:xfrm>
            <a:off x="563800" y="281100"/>
            <a:ext cx="689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100">
                <a:solidFill>
                  <a:srgbClr val="153244"/>
                </a:solidFill>
                <a:latin typeface="Archivo"/>
                <a:ea typeface="Archivo"/>
                <a:cs typeface="Archivo"/>
                <a:sym typeface="Archivo"/>
              </a:rPr>
              <a:t>3° Desafío la gobernanza</a:t>
            </a:r>
            <a:endParaRPr b="1" sz="2100">
              <a:solidFill>
                <a:srgbClr val="15324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00" name="Google Shape;300;p33"/>
          <p:cNvSpPr/>
          <p:nvPr/>
        </p:nvSpPr>
        <p:spPr>
          <a:xfrm>
            <a:off x="191800" y="310100"/>
            <a:ext cx="372000" cy="482700"/>
          </a:xfrm>
          <a:prstGeom prst="chevron">
            <a:avLst>
              <a:gd fmla="val 50000" name="adj"/>
            </a:avLst>
          </a:prstGeom>
          <a:solidFill>
            <a:srgbClr val="28D9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1" name="Google Shape;301;p33"/>
          <p:cNvGrpSpPr/>
          <p:nvPr/>
        </p:nvGrpSpPr>
        <p:grpSpPr>
          <a:xfrm>
            <a:off x="6996900" y="100"/>
            <a:ext cx="2147100" cy="614600"/>
            <a:chOff x="6996900" y="100"/>
            <a:chExt cx="2147100" cy="614600"/>
          </a:xfrm>
        </p:grpSpPr>
        <p:sp>
          <p:nvSpPr>
            <p:cNvPr id="302" name="Google Shape;302;p33"/>
            <p:cNvSpPr/>
            <p:nvPr/>
          </p:nvSpPr>
          <p:spPr>
            <a:xfrm rot="10800000">
              <a:off x="8226300" y="900"/>
              <a:ext cx="917700" cy="613800"/>
            </a:xfrm>
            <a:prstGeom prst="round1Rect">
              <a:avLst>
                <a:gd fmla="val 26401" name="adj"/>
              </a:avLst>
            </a:prstGeom>
            <a:solidFill>
              <a:srgbClr val="2032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3"/>
            <p:cNvSpPr/>
            <p:nvPr/>
          </p:nvSpPr>
          <p:spPr>
            <a:xfrm>
              <a:off x="6996900" y="100"/>
              <a:ext cx="409800" cy="73200"/>
            </a:xfrm>
            <a:prstGeom prst="rect">
              <a:avLst/>
            </a:prstGeom>
            <a:solidFill>
              <a:srgbClr val="1532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3"/>
            <p:cNvSpPr/>
            <p:nvPr/>
          </p:nvSpPr>
          <p:spPr>
            <a:xfrm>
              <a:off x="7406700" y="100"/>
              <a:ext cx="409800" cy="73200"/>
            </a:xfrm>
            <a:prstGeom prst="rect">
              <a:avLst/>
            </a:prstGeom>
            <a:solidFill>
              <a:srgbClr val="8DE2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3"/>
            <p:cNvSpPr/>
            <p:nvPr/>
          </p:nvSpPr>
          <p:spPr>
            <a:xfrm>
              <a:off x="7816500" y="100"/>
              <a:ext cx="409800" cy="732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6" name="Google Shape;306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354708" y="156246"/>
              <a:ext cx="660900" cy="2897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7" name="Google Shape;297;p33"/>
          <p:cNvSpPr/>
          <p:nvPr/>
        </p:nvSpPr>
        <p:spPr>
          <a:xfrm>
            <a:off x="677473" y="1211263"/>
            <a:ext cx="2147100" cy="614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3810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No hay supervisión humana</a:t>
            </a:r>
            <a:endParaRPr b="1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98" name="Google Shape;298;p33"/>
          <p:cNvSpPr/>
          <p:nvPr/>
        </p:nvSpPr>
        <p:spPr>
          <a:xfrm>
            <a:off x="3660773" y="1211275"/>
            <a:ext cx="2147100" cy="614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3810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Privacidad de datos</a:t>
            </a:r>
            <a:endParaRPr b="1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07" name="Google Shape;307;p33"/>
          <p:cNvSpPr/>
          <p:nvPr/>
        </p:nvSpPr>
        <p:spPr>
          <a:xfrm>
            <a:off x="677473" y="3475738"/>
            <a:ext cx="2147100" cy="614700"/>
          </a:xfrm>
          <a:prstGeom prst="roundRect">
            <a:avLst>
              <a:gd fmla="val 16667" name="adj"/>
            </a:avLst>
          </a:prstGeom>
          <a:solidFill>
            <a:srgbClr val="7DE4FF"/>
          </a:solidFill>
          <a:ln cap="flat" cmpd="sng" w="38100">
            <a:solidFill>
              <a:srgbClr val="37C9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No se entrena la IA</a:t>
            </a:r>
            <a:endParaRPr b="1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308" name="Google Shape;308;p33"/>
          <p:cNvCxnSpPr>
            <a:stCxn id="307" idx="3"/>
            <a:endCxn id="309" idx="1"/>
          </p:cNvCxnSpPr>
          <p:nvPr/>
        </p:nvCxnSpPr>
        <p:spPr>
          <a:xfrm>
            <a:off x="2824573" y="3783088"/>
            <a:ext cx="601800" cy="0"/>
          </a:xfrm>
          <a:prstGeom prst="straightConnector1">
            <a:avLst/>
          </a:prstGeom>
          <a:noFill/>
          <a:ln cap="flat" cmpd="sng" w="28575">
            <a:solidFill>
              <a:srgbClr val="37C9EF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09" name="Google Shape;309;p33"/>
          <p:cNvSpPr/>
          <p:nvPr/>
        </p:nvSpPr>
        <p:spPr>
          <a:xfrm>
            <a:off x="3426475" y="3475750"/>
            <a:ext cx="2381400" cy="614700"/>
          </a:xfrm>
          <a:prstGeom prst="roundRect">
            <a:avLst>
              <a:gd fmla="val 16667" name="adj"/>
            </a:avLst>
          </a:prstGeom>
          <a:solidFill>
            <a:srgbClr val="7DE4FF"/>
          </a:solidFill>
          <a:ln cap="flat" cmpd="sng" w="38100">
            <a:solidFill>
              <a:srgbClr val="37C9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1C3247"/>
                </a:solidFill>
                <a:latin typeface="Archivo"/>
                <a:ea typeface="Archivo"/>
                <a:cs typeface="Archivo"/>
                <a:sym typeface="Archivo"/>
              </a:rPr>
              <a:t>IA basada en ciencia del aprendizaje: LEARN LM</a:t>
            </a:r>
            <a:endParaRPr b="1">
              <a:solidFill>
                <a:srgbClr val="1C3247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310" name="Google Shape;310;p33"/>
          <p:cNvGrpSpPr/>
          <p:nvPr/>
        </p:nvGrpSpPr>
        <p:grpSpPr>
          <a:xfrm rot="10800000">
            <a:off x="6152625" y="2377387"/>
            <a:ext cx="559755" cy="1717570"/>
            <a:chOff x="-1176" y="58777"/>
            <a:chExt cx="753574" cy="2535158"/>
          </a:xfrm>
        </p:grpSpPr>
        <p:sp>
          <p:nvSpPr>
            <p:cNvPr id="311" name="Google Shape;311;p33"/>
            <p:cNvSpPr/>
            <p:nvPr/>
          </p:nvSpPr>
          <p:spPr>
            <a:xfrm rot="5400000">
              <a:off x="-481637" y="539239"/>
              <a:ext cx="1714498" cy="753574"/>
            </a:xfrm>
            <a:custGeom>
              <a:rect b="b" l="l" r="r" t="t"/>
              <a:pathLst>
                <a:path extrusionOk="0" h="4567118" w="9797131">
                  <a:moveTo>
                    <a:pt x="9797002" y="4283019"/>
                  </a:moveTo>
                  <a:cubicBezTo>
                    <a:pt x="9797509" y="4273113"/>
                    <a:pt x="9796494" y="4264096"/>
                    <a:pt x="9794589" y="4255714"/>
                  </a:cubicBezTo>
                  <a:cubicBezTo>
                    <a:pt x="9779475" y="4141287"/>
                    <a:pt x="9702895" y="4044259"/>
                    <a:pt x="9595198" y="4011112"/>
                  </a:cubicBezTo>
                  <a:lnTo>
                    <a:pt x="9595198" y="2870017"/>
                  </a:lnTo>
                  <a:lnTo>
                    <a:pt x="9595198" y="616275"/>
                  </a:lnTo>
                  <a:lnTo>
                    <a:pt x="9595198" y="96718"/>
                  </a:lnTo>
                  <a:cubicBezTo>
                    <a:pt x="9595198" y="45283"/>
                    <a:pt x="9551510" y="1468"/>
                    <a:pt x="9499948" y="1468"/>
                  </a:cubicBezTo>
                  <a:lnTo>
                    <a:pt x="9229058" y="1468"/>
                  </a:lnTo>
                  <a:lnTo>
                    <a:pt x="8541128" y="1468"/>
                  </a:lnTo>
                  <a:lnTo>
                    <a:pt x="7563184" y="1468"/>
                  </a:lnTo>
                  <a:lnTo>
                    <a:pt x="6369905" y="1468"/>
                  </a:lnTo>
                  <a:lnTo>
                    <a:pt x="5062638" y="1468"/>
                  </a:lnTo>
                  <a:lnTo>
                    <a:pt x="3742846" y="1468"/>
                  </a:lnTo>
                  <a:lnTo>
                    <a:pt x="2506864" y="1468"/>
                  </a:lnTo>
                  <a:lnTo>
                    <a:pt x="1467200" y="1468"/>
                  </a:lnTo>
                  <a:lnTo>
                    <a:pt x="708541" y="1468"/>
                  </a:lnTo>
                  <a:cubicBezTo>
                    <a:pt x="577096" y="1468"/>
                    <a:pt x="445016" y="-1834"/>
                    <a:pt x="313571" y="1468"/>
                  </a:cubicBezTo>
                  <a:cubicBezTo>
                    <a:pt x="307983" y="1595"/>
                    <a:pt x="302268" y="1468"/>
                    <a:pt x="296680" y="1468"/>
                  </a:cubicBezTo>
                  <a:cubicBezTo>
                    <a:pt x="245245" y="1468"/>
                    <a:pt x="201430" y="45156"/>
                    <a:pt x="201430" y="96718"/>
                  </a:cubicBezTo>
                  <a:lnTo>
                    <a:pt x="201430" y="1509593"/>
                  </a:lnTo>
                  <a:lnTo>
                    <a:pt x="201430" y="3763335"/>
                  </a:lnTo>
                  <a:lnTo>
                    <a:pt x="201430" y="4011493"/>
                  </a:lnTo>
                  <a:cubicBezTo>
                    <a:pt x="86114" y="4047815"/>
                    <a:pt x="897" y="4157289"/>
                    <a:pt x="8" y="4282892"/>
                  </a:cubicBezTo>
                  <a:cubicBezTo>
                    <a:pt x="-1135" y="4437197"/>
                    <a:pt x="130818" y="4566991"/>
                    <a:pt x="284107" y="4566991"/>
                  </a:cubicBezTo>
                  <a:cubicBezTo>
                    <a:pt x="433967" y="4566991"/>
                    <a:pt x="547124" y="4452056"/>
                    <a:pt x="565793" y="4310197"/>
                  </a:cubicBezTo>
                  <a:cubicBezTo>
                    <a:pt x="567698" y="4301815"/>
                    <a:pt x="568714" y="4292798"/>
                    <a:pt x="568206" y="4282892"/>
                  </a:cubicBezTo>
                  <a:cubicBezTo>
                    <a:pt x="568714" y="4272986"/>
                    <a:pt x="567698" y="4263969"/>
                    <a:pt x="565793" y="4255587"/>
                  </a:cubicBezTo>
                  <a:cubicBezTo>
                    <a:pt x="551950" y="4150304"/>
                    <a:pt x="486037" y="4059880"/>
                    <a:pt x="391803" y="4020256"/>
                  </a:cubicBezTo>
                  <a:lnTo>
                    <a:pt x="391803" y="2870017"/>
                  </a:lnTo>
                  <a:lnTo>
                    <a:pt x="391803" y="616275"/>
                  </a:lnTo>
                  <a:lnTo>
                    <a:pt x="391803" y="191968"/>
                  </a:lnTo>
                  <a:lnTo>
                    <a:pt x="567444" y="191968"/>
                  </a:lnTo>
                  <a:lnTo>
                    <a:pt x="1254257" y="191968"/>
                  </a:lnTo>
                  <a:lnTo>
                    <a:pt x="2232201" y="191968"/>
                  </a:lnTo>
                  <a:lnTo>
                    <a:pt x="3425480" y="191968"/>
                  </a:lnTo>
                  <a:lnTo>
                    <a:pt x="4732747" y="191968"/>
                  </a:lnTo>
                  <a:lnTo>
                    <a:pt x="6052539" y="191968"/>
                  </a:lnTo>
                  <a:lnTo>
                    <a:pt x="7288521" y="191968"/>
                  </a:lnTo>
                  <a:lnTo>
                    <a:pt x="8328186" y="191968"/>
                  </a:lnTo>
                  <a:lnTo>
                    <a:pt x="9087960" y="191968"/>
                  </a:lnTo>
                  <a:cubicBezTo>
                    <a:pt x="9192482" y="191968"/>
                    <a:pt x="9299289" y="197556"/>
                    <a:pt x="9404571" y="195270"/>
                  </a:cubicBezTo>
                  <a:lnTo>
                    <a:pt x="9404571" y="1509720"/>
                  </a:lnTo>
                  <a:lnTo>
                    <a:pt x="9404571" y="3763462"/>
                  </a:lnTo>
                  <a:lnTo>
                    <a:pt x="9404571" y="4021018"/>
                  </a:lnTo>
                  <a:cubicBezTo>
                    <a:pt x="9302336" y="4064452"/>
                    <a:pt x="9229439" y="4166814"/>
                    <a:pt x="9228549" y="4283019"/>
                  </a:cubicBezTo>
                  <a:cubicBezTo>
                    <a:pt x="9227407" y="4437324"/>
                    <a:pt x="9359359" y="4567118"/>
                    <a:pt x="9512648" y="4567118"/>
                  </a:cubicBezTo>
                  <a:cubicBezTo>
                    <a:pt x="9662508" y="4567118"/>
                    <a:pt x="9775666" y="4452183"/>
                    <a:pt x="9794334" y="4310324"/>
                  </a:cubicBezTo>
                  <a:cubicBezTo>
                    <a:pt x="9796494" y="4302069"/>
                    <a:pt x="9797509" y="4292925"/>
                    <a:pt x="9797002" y="4283019"/>
                  </a:cubicBezTo>
                  <a:close/>
                </a:path>
              </a:pathLst>
            </a:custGeom>
            <a:solidFill>
              <a:srgbClr val="13538A"/>
            </a:solidFill>
            <a:ln cap="flat" cmpd="sng" w="19050">
              <a:solidFill>
                <a:srgbClr val="13538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3"/>
            <p:cNvSpPr/>
            <p:nvPr/>
          </p:nvSpPr>
          <p:spPr>
            <a:xfrm rot="5400000">
              <a:off x="-493884" y="1347653"/>
              <a:ext cx="1738991" cy="753574"/>
            </a:xfrm>
            <a:custGeom>
              <a:rect b="b" l="l" r="r" t="t"/>
              <a:pathLst>
                <a:path extrusionOk="0" h="4567118" w="9797131">
                  <a:moveTo>
                    <a:pt x="9797002" y="4283019"/>
                  </a:moveTo>
                  <a:cubicBezTo>
                    <a:pt x="9797509" y="4273113"/>
                    <a:pt x="9796494" y="4264096"/>
                    <a:pt x="9794589" y="4255714"/>
                  </a:cubicBezTo>
                  <a:cubicBezTo>
                    <a:pt x="9779475" y="4141287"/>
                    <a:pt x="9702895" y="4044259"/>
                    <a:pt x="9595198" y="4011112"/>
                  </a:cubicBezTo>
                  <a:lnTo>
                    <a:pt x="9595198" y="2870017"/>
                  </a:lnTo>
                  <a:lnTo>
                    <a:pt x="9595198" y="616275"/>
                  </a:lnTo>
                  <a:lnTo>
                    <a:pt x="9595198" y="96718"/>
                  </a:lnTo>
                  <a:cubicBezTo>
                    <a:pt x="9595198" y="45283"/>
                    <a:pt x="9551510" y="1468"/>
                    <a:pt x="9499948" y="1468"/>
                  </a:cubicBezTo>
                  <a:lnTo>
                    <a:pt x="9229058" y="1468"/>
                  </a:lnTo>
                  <a:lnTo>
                    <a:pt x="8541128" y="1468"/>
                  </a:lnTo>
                  <a:lnTo>
                    <a:pt x="7563184" y="1468"/>
                  </a:lnTo>
                  <a:lnTo>
                    <a:pt x="6369905" y="1468"/>
                  </a:lnTo>
                  <a:lnTo>
                    <a:pt x="5062638" y="1468"/>
                  </a:lnTo>
                  <a:lnTo>
                    <a:pt x="3742846" y="1468"/>
                  </a:lnTo>
                  <a:lnTo>
                    <a:pt x="2506864" y="1468"/>
                  </a:lnTo>
                  <a:lnTo>
                    <a:pt x="1467200" y="1468"/>
                  </a:lnTo>
                  <a:lnTo>
                    <a:pt x="708541" y="1468"/>
                  </a:lnTo>
                  <a:cubicBezTo>
                    <a:pt x="577096" y="1468"/>
                    <a:pt x="445016" y="-1834"/>
                    <a:pt x="313571" y="1468"/>
                  </a:cubicBezTo>
                  <a:cubicBezTo>
                    <a:pt x="307983" y="1595"/>
                    <a:pt x="302268" y="1468"/>
                    <a:pt x="296680" y="1468"/>
                  </a:cubicBezTo>
                  <a:cubicBezTo>
                    <a:pt x="245245" y="1468"/>
                    <a:pt x="201430" y="45156"/>
                    <a:pt x="201430" y="96718"/>
                  </a:cubicBezTo>
                  <a:lnTo>
                    <a:pt x="201430" y="1509593"/>
                  </a:lnTo>
                  <a:lnTo>
                    <a:pt x="201430" y="3763335"/>
                  </a:lnTo>
                  <a:lnTo>
                    <a:pt x="201430" y="4011493"/>
                  </a:lnTo>
                  <a:cubicBezTo>
                    <a:pt x="86114" y="4047815"/>
                    <a:pt x="897" y="4157289"/>
                    <a:pt x="8" y="4282892"/>
                  </a:cubicBezTo>
                  <a:cubicBezTo>
                    <a:pt x="-1135" y="4437197"/>
                    <a:pt x="130818" y="4566991"/>
                    <a:pt x="284107" y="4566991"/>
                  </a:cubicBezTo>
                  <a:cubicBezTo>
                    <a:pt x="433967" y="4566991"/>
                    <a:pt x="547124" y="4452056"/>
                    <a:pt x="565793" y="4310197"/>
                  </a:cubicBezTo>
                  <a:cubicBezTo>
                    <a:pt x="567698" y="4301815"/>
                    <a:pt x="568714" y="4292798"/>
                    <a:pt x="568206" y="4282892"/>
                  </a:cubicBezTo>
                  <a:cubicBezTo>
                    <a:pt x="568714" y="4272986"/>
                    <a:pt x="567698" y="4263969"/>
                    <a:pt x="565793" y="4255587"/>
                  </a:cubicBezTo>
                  <a:cubicBezTo>
                    <a:pt x="551950" y="4150304"/>
                    <a:pt x="486037" y="4059880"/>
                    <a:pt x="391803" y="4020256"/>
                  </a:cubicBezTo>
                  <a:lnTo>
                    <a:pt x="391803" y="2870017"/>
                  </a:lnTo>
                  <a:lnTo>
                    <a:pt x="391803" y="616275"/>
                  </a:lnTo>
                  <a:lnTo>
                    <a:pt x="391803" y="191968"/>
                  </a:lnTo>
                  <a:lnTo>
                    <a:pt x="567444" y="191968"/>
                  </a:lnTo>
                  <a:lnTo>
                    <a:pt x="1254257" y="191968"/>
                  </a:lnTo>
                  <a:lnTo>
                    <a:pt x="2232201" y="191968"/>
                  </a:lnTo>
                  <a:lnTo>
                    <a:pt x="3425480" y="191968"/>
                  </a:lnTo>
                  <a:lnTo>
                    <a:pt x="4732747" y="191968"/>
                  </a:lnTo>
                  <a:lnTo>
                    <a:pt x="6052539" y="191968"/>
                  </a:lnTo>
                  <a:lnTo>
                    <a:pt x="7288521" y="191968"/>
                  </a:lnTo>
                  <a:lnTo>
                    <a:pt x="8328186" y="191968"/>
                  </a:lnTo>
                  <a:lnTo>
                    <a:pt x="9087960" y="191968"/>
                  </a:lnTo>
                  <a:cubicBezTo>
                    <a:pt x="9192482" y="191968"/>
                    <a:pt x="9299289" y="197556"/>
                    <a:pt x="9404571" y="195270"/>
                  </a:cubicBezTo>
                  <a:lnTo>
                    <a:pt x="9404571" y="1509720"/>
                  </a:lnTo>
                  <a:lnTo>
                    <a:pt x="9404571" y="3763462"/>
                  </a:lnTo>
                  <a:lnTo>
                    <a:pt x="9404571" y="4021018"/>
                  </a:lnTo>
                  <a:cubicBezTo>
                    <a:pt x="9302336" y="4064452"/>
                    <a:pt x="9229439" y="4166814"/>
                    <a:pt x="9228549" y="4283019"/>
                  </a:cubicBezTo>
                  <a:cubicBezTo>
                    <a:pt x="9227407" y="4437324"/>
                    <a:pt x="9359359" y="4567118"/>
                    <a:pt x="9512648" y="4567118"/>
                  </a:cubicBezTo>
                  <a:cubicBezTo>
                    <a:pt x="9662508" y="4567118"/>
                    <a:pt x="9775666" y="4452183"/>
                    <a:pt x="9794334" y="4310324"/>
                  </a:cubicBezTo>
                  <a:cubicBezTo>
                    <a:pt x="9796494" y="4302069"/>
                    <a:pt x="9797509" y="4292925"/>
                    <a:pt x="9797002" y="4283019"/>
                  </a:cubicBezTo>
                  <a:close/>
                </a:path>
              </a:pathLst>
            </a:custGeom>
            <a:solidFill>
              <a:srgbClr val="13538A"/>
            </a:solidFill>
            <a:ln cap="flat" cmpd="sng" w="19050">
              <a:solidFill>
                <a:srgbClr val="13538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3" name="Google Shape;313;p33"/>
          <p:cNvSpPr/>
          <p:nvPr/>
        </p:nvSpPr>
        <p:spPr>
          <a:xfrm>
            <a:off x="6481231" y="2182595"/>
            <a:ext cx="2331900" cy="488400"/>
          </a:xfrm>
          <a:prstGeom prst="roundRect">
            <a:avLst>
              <a:gd fmla="val 16667" name="adj"/>
            </a:avLst>
          </a:prstGeom>
          <a:solidFill>
            <a:srgbClr val="13538A"/>
          </a:solidFill>
          <a:ln>
            <a:noFill/>
          </a:ln>
        </p:spPr>
        <p:txBody>
          <a:bodyPr anchorCtr="0" anchor="ctr" bIns="134775" lIns="134775" spcFirstLastPara="1" rIns="134775" wrap="square" tIns="1347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27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Aprendizaje activo</a:t>
            </a:r>
            <a:endParaRPr b="1" sz="1327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14" name="Google Shape;314;p33"/>
          <p:cNvSpPr/>
          <p:nvPr/>
        </p:nvSpPr>
        <p:spPr>
          <a:xfrm>
            <a:off x="6481231" y="2726821"/>
            <a:ext cx="2331900" cy="488400"/>
          </a:xfrm>
          <a:prstGeom prst="roundRect">
            <a:avLst>
              <a:gd fmla="val 16667" name="adj"/>
            </a:avLst>
          </a:prstGeom>
          <a:solidFill>
            <a:srgbClr val="13538A"/>
          </a:solidFill>
          <a:ln>
            <a:noFill/>
          </a:ln>
        </p:spPr>
        <p:txBody>
          <a:bodyPr anchorCtr="0" anchor="ctr" bIns="134775" lIns="134775" spcFirstLastPara="1" rIns="134775" wrap="square" tIns="1347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27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Metagognición</a:t>
            </a:r>
            <a:endParaRPr b="1" sz="1327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15" name="Google Shape;315;p33"/>
          <p:cNvSpPr/>
          <p:nvPr/>
        </p:nvSpPr>
        <p:spPr>
          <a:xfrm>
            <a:off x="6481231" y="3276980"/>
            <a:ext cx="2331900" cy="488400"/>
          </a:xfrm>
          <a:prstGeom prst="roundRect">
            <a:avLst>
              <a:gd fmla="val 16667" name="adj"/>
            </a:avLst>
          </a:prstGeom>
          <a:solidFill>
            <a:srgbClr val="13538A"/>
          </a:solidFill>
          <a:ln>
            <a:noFill/>
          </a:ln>
        </p:spPr>
        <p:txBody>
          <a:bodyPr anchorCtr="0" anchor="ctr" bIns="134775" lIns="134775" spcFirstLastPara="1" rIns="134775" wrap="square" tIns="1347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27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Gestión carga cognitiva</a:t>
            </a:r>
            <a:endParaRPr b="1" sz="1327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16" name="Google Shape;316;p33"/>
          <p:cNvSpPr/>
          <p:nvPr/>
        </p:nvSpPr>
        <p:spPr>
          <a:xfrm>
            <a:off x="6481231" y="3821206"/>
            <a:ext cx="2331900" cy="488400"/>
          </a:xfrm>
          <a:prstGeom prst="roundRect">
            <a:avLst>
              <a:gd fmla="val 16667" name="adj"/>
            </a:avLst>
          </a:prstGeom>
          <a:solidFill>
            <a:srgbClr val="13538A"/>
          </a:solidFill>
          <a:ln>
            <a:noFill/>
          </a:ln>
        </p:spPr>
        <p:txBody>
          <a:bodyPr anchorCtr="0" anchor="ctr" bIns="134775" lIns="134775" spcFirstLastPara="1" rIns="134775" wrap="square" tIns="1347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27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Curiosidad</a:t>
            </a:r>
            <a:endParaRPr b="1" sz="1327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317" name="Google Shape;317;p33"/>
          <p:cNvCxnSpPr/>
          <p:nvPr/>
        </p:nvCxnSpPr>
        <p:spPr>
          <a:xfrm>
            <a:off x="5807873" y="3786813"/>
            <a:ext cx="352200" cy="900"/>
          </a:xfrm>
          <a:prstGeom prst="straightConnector1">
            <a:avLst/>
          </a:prstGeom>
          <a:noFill/>
          <a:ln cap="flat" cmpd="sng" w="38100">
            <a:solidFill>
              <a:srgbClr val="13538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8" name="Google Shape;318;p33"/>
          <p:cNvCxnSpPr/>
          <p:nvPr/>
        </p:nvCxnSpPr>
        <p:spPr>
          <a:xfrm>
            <a:off x="3126525" y="1516950"/>
            <a:ext cx="0" cy="705000"/>
          </a:xfrm>
          <a:prstGeom prst="straightConnector1">
            <a:avLst/>
          </a:prstGeom>
          <a:noFill/>
          <a:ln cap="flat" cmpd="sng" w="28575">
            <a:solidFill>
              <a:srgbClr val="59A153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19" name="Google Shape;319;p33"/>
          <p:cNvSpPr/>
          <p:nvPr/>
        </p:nvSpPr>
        <p:spPr>
          <a:xfrm>
            <a:off x="677475" y="2104713"/>
            <a:ext cx="5130300" cy="109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37C9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1C3247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ENTORNO SEGURO Y PROTEGIDO</a:t>
            </a:r>
            <a:endParaRPr sz="1800">
              <a:solidFill>
                <a:srgbClr val="1C3247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grpSp>
        <p:nvGrpSpPr>
          <p:cNvPr id="320" name="Google Shape;320;p33"/>
          <p:cNvGrpSpPr/>
          <p:nvPr/>
        </p:nvGrpSpPr>
        <p:grpSpPr>
          <a:xfrm>
            <a:off x="850" y="4960050"/>
            <a:ext cx="9155400" cy="204900"/>
            <a:chOff x="-11250" y="4938475"/>
            <a:chExt cx="9155400" cy="204900"/>
          </a:xfrm>
        </p:grpSpPr>
        <p:sp>
          <p:nvSpPr>
            <p:cNvPr id="321" name="Google Shape;321;p33"/>
            <p:cNvSpPr/>
            <p:nvPr/>
          </p:nvSpPr>
          <p:spPr>
            <a:xfrm>
              <a:off x="-11250" y="4938475"/>
              <a:ext cx="9155100" cy="204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035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3"/>
            <p:cNvSpPr txBox="1"/>
            <p:nvPr/>
          </p:nvSpPr>
          <p:spPr>
            <a:xfrm>
              <a:off x="-10950" y="4971744"/>
              <a:ext cx="91551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>
                  <a:solidFill>
                    <a:schemeClr val="lt1"/>
                  </a:solidFill>
                  <a:latin typeface="Archivo Medium"/>
                  <a:ea typeface="Archivo Medium"/>
                  <a:cs typeface="Archivo Medium"/>
                  <a:sym typeface="Archivo Medium"/>
                </a:rPr>
                <a:t>Ministerio de Educación de la Ciudad de Buenos Aires </a:t>
              </a:r>
              <a:endParaRPr sz="800">
                <a:solidFill>
                  <a:schemeClr val="lt1"/>
                </a:solidFill>
                <a:latin typeface="Archivo Medium"/>
                <a:ea typeface="Archivo Medium"/>
                <a:cs typeface="Archivo Medium"/>
                <a:sym typeface="Archivo Medium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