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71" r:id="rId23"/>
    <p:sldId id="272" r:id="rId24"/>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2.xml"/><Relationship Id="rId2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sugerida: 45 segundos. Presentar el ECA Digital como un cambio de paradigma: de una protección principalmente reactiva hacia una arquitectura regulatoria preventiva, basada en riesgos y centrada en el interés superior del niño.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20 s. El Guía agrupa las once directrices del Decreto en seis requisitos generales: proporcionalidad; acuracia, robustez y confiabilidad; privacidad y protección de datos; inclusión y no discriminación; transparencia y auditabilidad; interoperabilidad.</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40 s. La aferición no es un fin en sí mismo. Se integra con otras garantías: supervisión parental, prohibición de perfilamiento para publicidad comercial, prevención del uso problemático, información sobre riesgos, medidas de seguridad y experiencias adecuadas a la edad.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30 s. La protección de datos no es un obstáculo a la protección infantil; es parte de ella. El diseño debe tratar solo el atributo necesario, impedir uso secundario, evitar rastreabilidad y eliminar datos brutos cuando corresponda. El Guía menciona tokens, credenciales verificables y arquitecturas double-blind.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30 s. Enfatizar el rol de la ANPD en la implementación práctica: orientación regulatoria, definición de parámetros para mecanismos confiables, monitoreo y fiscalización. El foco es hacer operativos los deberes de protección integral en la arquitectura digital.</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Recapitular sin introducir conceptos nuevos. El mensaje final es que la ley organiza responsabilidades técnicas a lo largo de la cadena digital y exige que la protección sea preventiva, proporcional y compatible con la privacidad.</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20–30 segundos.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sugerida: 1 min 30 s. Explicar que el art. 5º desdobla el deber general en prevención, protección, información y seguridad. La clave es que no son obligaciones aisladas, sino un modo de organizar el servicio desde la concepción hasta la operación continua. El proveedor debe ser capaz de demostrar que anticipó riesgos previsibles y adoptó controles proporcionales.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sugerida: 1 min 30 s. Traducir el item 4 en obligaciones operativas. Desde la concepción: configuración más protectora por defecto, protección de datos, diseño contra uso compulsivo e información apta a decisiones informadas. Durante la operación: gestión de riesgos, adecuación etaria de contenidos, barreras contra contenidos ilegales o inadecuados, supervisión parental, moderación y transparencia. La presentación debe mantener el mensaje: no se exige vigilancia indiscriminada, sino prevención proporcional, demostrable y compatible con derechos fundamentales.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20 s. El art. 3º exige un nivel elevado de privacidad, protección de datos y seguridad, tomando como parámetro el interés superior. El art. 5º vincula a los proveedores a deberes de prevención, protección, información y seguridad. La idea central es que el riesgo debe gestionarse desde el diseño y durante toda la operación.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20 s. Destacar que el ámbito subjetivo es deliberadamente amplio. El ECA Digital cubre tanto productos dirigidos al público infantojuvenil como aquellos de acceso probable. La consecuencia práctica es que el proveedor debe analizar su servicio real, no solo la etiqueta o el público declarado.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40 s. Presentar estos criterios como indicativos y contextuales. El propio Guía enfatiza naturaleza, funcionalidades, ambiente de suministro, probabilidad y gravedad del impacto. Evitar una lectura rígida: la clasificación puede variar por funcionalidad dentro de un mismo servicio.</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30 s. Las tiendas de aplicaciones y sistemas operativos ocupan una posición estructurante: realizan una aferición inicial y suministran la señal etaria. Pero el proveedor final sigue siendo responsable de adecuar la experiencia y de la efectividad de sus medidas de protección.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30 s. El señal de edad es una información o credencial indicativa que atesta edad o franja etaria sin revelar datos adicionales. El Decreto prohíbe enviar fecha exacta de nacimiento, identidad civil o datos de perfilamiento. La arquitectura debe permitir, por ejemplo, una respuesta binaria 18+/no 18+.</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2 min. Este es el slide central. El Guía describe expresamente un sistema protectivo de dos niveles y la posibilidad de dos afericiones en momentos distintos. Si el señal de edad diverge de la aferición realizada por el propio proveedor, se aplican las medidas correspondientes a la alternativa más protectora.</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40 s. El mecanismo no se elige en abstracto. Primero se identifican riesgos del servicio, de la propia solución de aferición y del contexto. Los mecanismos más intrusivos deben reservarse a situaciones de mayor riesgo. Para contenidos o servicios prohibidos, la verificación de edad es obligatoria y la mera autodeclaración no es confiable.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Duración: 1 min 30 s. Distinguir aferición como género: verificación, estimación e inferencia. La verificación tiene alto grado de confiabilidad. La ANPD favorece, cuando sea posible, credenciales verificables y soluciones que reduzcan la exposición de datos. La autodeclaración puede integrar contextos de bajo riesgo, pero no basta en escenarios de mayor riesgo.</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2.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02920" y="594360"/>
            <a:ext cx="7040880" cy="5440680"/>
          </a:xfrm>
          <a:prstGeom prst="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960120"/>
            <a:ext cx="6217920" cy="411480"/>
          </a:xfrm>
          <a:prstGeom prst="rect">
            <a:avLst/>
          </a:prstGeom>
          <a:noFill/>
        </p:spPr>
        <p:txBody>
          <a:bodyPr wrap="square" lIns="27432" rIns="27432" tIns="27432" bIns="27432">
            <a:spAutoFit/>
          </a:bodyPr>
          <a:lstStyle/>
          <a:p>
            <a:pPr algn="l">
              <a:defRPr sz="1800" b="1">
                <a:solidFill>
                  <a:srgbClr val="F9A71D"/>
                </a:solidFill>
                <a:latin typeface="Aptos"/>
              </a:defRPr>
            </a:pPr>
            <a:r>
              <a:t>ECA DIGITAL</a:t>
            </a:r>
          </a:p>
        </p:txBody>
      </p:sp>
      <p:sp>
        <p:nvSpPr>
          <p:cNvPr id="5" name="TextBox 4"/>
          <p:cNvSpPr txBox="1"/>
          <p:nvPr/>
        </p:nvSpPr>
        <p:spPr>
          <a:xfrm>
            <a:off x="822960" y="1417320"/>
            <a:ext cx="6309360" cy="1417320"/>
          </a:xfrm>
          <a:prstGeom prst="rect">
            <a:avLst/>
          </a:prstGeom>
          <a:noFill/>
        </p:spPr>
        <p:txBody>
          <a:bodyPr wrap="square" lIns="27432" rIns="27432" tIns="27432" bIns="27432">
            <a:spAutoFit/>
          </a:bodyPr>
          <a:lstStyle/>
          <a:p>
            <a:pPr algn="l">
              <a:defRPr sz="3000" b="1">
                <a:solidFill>
                  <a:srgbClr val="FFFFFF"/>
                </a:solidFill>
                <a:latin typeface="Aptos"/>
              </a:defRPr>
            </a:pPr>
            <a:r>
              <a:t>Principales características e innovaciones</a:t>
            </a:r>
            <a:br/>
            <a:r>
              <a:t>del marco jurídico brasileño</a:t>
            </a:r>
          </a:p>
        </p:txBody>
      </p:sp>
      <p:sp>
        <p:nvSpPr>
          <p:cNvPr id="6" name="TextBox 5"/>
          <p:cNvSpPr txBox="1"/>
          <p:nvPr/>
        </p:nvSpPr>
        <p:spPr>
          <a:xfrm>
            <a:off x="841248" y="3063240"/>
            <a:ext cx="5852160" cy="594360"/>
          </a:xfrm>
          <a:prstGeom prst="rect">
            <a:avLst/>
          </a:prstGeom>
          <a:noFill/>
        </p:spPr>
        <p:txBody>
          <a:bodyPr wrap="square" lIns="27432" rIns="27432" tIns="27432" bIns="27432">
            <a:spAutoFit/>
          </a:bodyPr>
          <a:lstStyle/>
          <a:p>
            <a:pPr algn="l">
              <a:defRPr sz="1700" b="0">
                <a:solidFill>
                  <a:srgbClr val="FFFFFF"/>
                </a:solidFill>
                <a:latin typeface="Aptos"/>
              </a:defRPr>
            </a:pPr>
            <a:r>
              <a:t>Protección de niños, niñas y adolescentes en el entorno digital</a:t>
            </a:r>
          </a:p>
        </p:txBody>
      </p:sp>
      <p:sp>
        <p:nvSpPr>
          <p:cNvPr id="7" name="TextBox 6"/>
          <p:cNvSpPr txBox="1"/>
          <p:nvPr/>
        </p:nvSpPr>
        <p:spPr>
          <a:xfrm>
            <a:off x="841248" y="4251960"/>
            <a:ext cx="5303520" cy="320040"/>
          </a:xfrm>
          <a:prstGeom prst="rect">
            <a:avLst/>
          </a:prstGeom>
          <a:noFill/>
        </p:spPr>
        <p:txBody>
          <a:bodyPr wrap="square" lIns="27432" rIns="27432" tIns="27432" bIns="27432">
            <a:spAutoFit/>
          </a:bodyPr>
          <a:lstStyle/>
          <a:p>
            <a:pPr algn="l">
              <a:defRPr sz="1800" b="1">
                <a:solidFill>
                  <a:srgbClr val="FFFFFF"/>
                </a:solidFill>
                <a:latin typeface="Aptos"/>
              </a:defRPr>
            </a:pPr>
            <a:r>
              <a:t>Jorge Fontelles</a:t>
            </a:r>
          </a:p>
        </p:txBody>
      </p:sp>
      <p:sp>
        <p:nvSpPr>
          <p:cNvPr id="8" name="TextBox 7"/>
          <p:cNvSpPr txBox="1"/>
          <p:nvPr/>
        </p:nvSpPr>
        <p:spPr>
          <a:xfrm>
            <a:off x="841248" y="4617720"/>
            <a:ext cx="5303520" cy="320040"/>
          </a:xfrm>
          <a:prstGeom prst="rect">
            <a:avLst/>
          </a:prstGeom>
          <a:noFill/>
        </p:spPr>
        <p:txBody>
          <a:bodyPr wrap="square" lIns="27432" rIns="27432" tIns="27432" bIns="27432">
            <a:spAutoFit/>
          </a:bodyPr>
          <a:lstStyle/>
          <a:p>
            <a:pPr algn="l">
              <a:defRPr sz="1400" b="0">
                <a:solidFill>
                  <a:srgbClr val="FFFFFF"/>
                </a:solidFill>
                <a:latin typeface="Aptos"/>
              </a:defRPr>
            </a:pPr>
            <a:r>
              <a:t>Coordinador General de Fiscalización - ANPD</a:t>
            </a:r>
          </a:p>
        </p:txBody>
      </p:sp>
      <p:sp>
        <p:nvSpPr>
          <p:cNvPr id="9" name="TextBox 8"/>
          <p:cNvSpPr txBox="1"/>
          <p:nvPr/>
        </p:nvSpPr>
        <p:spPr>
          <a:xfrm>
            <a:off x="841248" y="5074920"/>
            <a:ext cx="2743200" cy="274320"/>
          </a:xfrm>
          <a:prstGeom prst="rect">
            <a:avLst/>
          </a:prstGeom>
          <a:noFill/>
        </p:spPr>
        <p:txBody>
          <a:bodyPr wrap="square" lIns="27432" rIns="27432" tIns="27432" bIns="27432">
            <a:spAutoFit/>
          </a:bodyPr>
          <a:lstStyle/>
          <a:p>
            <a:pPr algn="l">
              <a:defRPr sz="1200" b="0">
                <a:solidFill>
                  <a:srgbClr val="FFFFFF"/>
                </a:solidFill>
                <a:latin typeface="Aptos"/>
              </a:defRPr>
            </a:pPr>
            <a:r>
              <a:t>Agosto de 2026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¿Qué significa un mecanismo «confiable»?</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09</a:t>
            </a:r>
          </a:p>
        </p:txBody>
      </p:sp>
      <p:sp>
        <p:nvSpPr>
          <p:cNvPr id="5" name="Oval 4"/>
          <p:cNvSpPr/>
          <p:nvPr/>
        </p:nvSpPr>
        <p:spPr>
          <a:xfrm>
            <a:off x="914400" y="1325880"/>
            <a:ext cx="566928" cy="566928"/>
          </a:xfrm>
          <a:prstGeom prst="ellipse">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1484619"/>
            <a:ext cx="566928" cy="198424"/>
          </a:xfrm>
          <a:prstGeom prst="rect">
            <a:avLst/>
          </a:prstGeom>
          <a:noFill/>
        </p:spPr>
        <p:txBody>
          <a:bodyPr wrap="square" lIns="27432" rIns="27432" tIns="27432" bIns="27432">
            <a:spAutoFit/>
          </a:bodyPr>
          <a:lstStyle/>
          <a:p>
            <a:pPr algn="ctr">
              <a:defRPr sz="1600" b="1">
                <a:solidFill>
                  <a:srgbClr val="FFFFFF"/>
                </a:solidFill>
                <a:latin typeface="Aptos"/>
              </a:defRPr>
            </a:pPr>
            <a:r>
              <a:t>1</a:t>
            </a:r>
          </a:p>
        </p:txBody>
      </p:sp>
      <p:sp>
        <p:nvSpPr>
          <p:cNvPr id="7" name="TextBox 6"/>
          <p:cNvSpPr txBox="1"/>
          <p:nvPr/>
        </p:nvSpPr>
        <p:spPr>
          <a:xfrm>
            <a:off x="1645920" y="1344168"/>
            <a:ext cx="2514600" cy="685800"/>
          </a:xfrm>
          <a:prstGeom prst="rect">
            <a:avLst/>
          </a:prstGeom>
          <a:noFill/>
        </p:spPr>
        <p:txBody>
          <a:bodyPr wrap="square" lIns="27432" rIns="27432" tIns="27432" bIns="27432">
            <a:spAutoFit/>
          </a:bodyPr>
          <a:lstStyle/>
          <a:p>
            <a:pPr algn="l">
              <a:defRPr sz="1600" b="1">
                <a:solidFill>
                  <a:srgbClr val="123D52"/>
                </a:solidFill>
                <a:latin typeface="Aptos"/>
              </a:defRPr>
            </a:pPr>
            <a:r>
              <a:t>Proporcionalidad</a:t>
            </a:r>
          </a:p>
        </p:txBody>
      </p:sp>
      <p:cxnSp>
        <p:nvCxnSpPr>
          <p:cNvPr id="8" name="Connector 7"/>
          <p:cNvCxnSpPr/>
          <p:nvPr/>
        </p:nvCxnSpPr>
        <p:spPr>
          <a:xfrm>
            <a:off x="1645920" y="2148840"/>
            <a:ext cx="2423160" cy="0"/>
          </a:xfrm>
          <a:prstGeom prst="line">
            <a:avLst/>
          </a:prstGeom>
          <a:ln w="25400">
            <a:solidFill>
              <a:srgbClr val="317C46"/>
            </a:solidFill>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4572000" y="1325880"/>
            <a:ext cx="566928" cy="566928"/>
          </a:xfrm>
          <a:prstGeom prst="ellipse">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0" y="1484619"/>
            <a:ext cx="566928" cy="198424"/>
          </a:xfrm>
          <a:prstGeom prst="rect">
            <a:avLst/>
          </a:prstGeom>
          <a:noFill/>
        </p:spPr>
        <p:txBody>
          <a:bodyPr wrap="square" lIns="27432" rIns="27432" tIns="27432" bIns="27432">
            <a:spAutoFit/>
          </a:bodyPr>
          <a:lstStyle/>
          <a:p>
            <a:pPr algn="ctr">
              <a:defRPr sz="1600" b="1">
                <a:solidFill>
                  <a:srgbClr val="FFFFFF"/>
                </a:solidFill>
                <a:latin typeface="Aptos"/>
              </a:defRPr>
            </a:pPr>
            <a:r>
              <a:t>2</a:t>
            </a:r>
          </a:p>
        </p:txBody>
      </p:sp>
      <p:sp>
        <p:nvSpPr>
          <p:cNvPr id="11" name="TextBox 10"/>
          <p:cNvSpPr txBox="1"/>
          <p:nvPr/>
        </p:nvSpPr>
        <p:spPr>
          <a:xfrm>
            <a:off x="5303520" y="1344168"/>
            <a:ext cx="2514600" cy="685800"/>
          </a:xfrm>
          <a:prstGeom prst="rect">
            <a:avLst/>
          </a:prstGeom>
          <a:noFill/>
        </p:spPr>
        <p:txBody>
          <a:bodyPr wrap="square" lIns="27432" rIns="27432" tIns="27432" bIns="27432">
            <a:spAutoFit/>
          </a:bodyPr>
          <a:lstStyle/>
          <a:p>
            <a:pPr algn="l">
              <a:defRPr sz="1600" b="1">
                <a:solidFill>
                  <a:srgbClr val="123D52"/>
                </a:solidFill>
                <a:latin typeface="Aptos"/>
              </a:defRPr>
            </a:pPr>
            <a:r>
              <a:t>Acuracia, robustez</a:t>
            </a:r>
            <a:br/>
            <a:r>
              <a:t>y confiabilidad</a:t>
            </a:r>
          </a:p>
        </p:txBody>
      </p:sp>
      <p:cxnSp>
        <p:nvCxnSpPr>
          <p:cNvPr id="12" name="Connector 11"/>
          <p:cNvCxnSpPr/>
          <p:nvPr/>
        </p:nvCxnSpPr>
        <p:spPr>
          <a:xfrm>
            <a:off x="5303520" y="2148840"/>
            <a:ext cx="2423159" cy="0"/>
          </a:xfrm>
          <a:prstGeom prst="line">
            <a:avLst/>
          </a:prstGeom>
          <a:ln w="25400">
            <a:solidFill>
              <a:srgbClr val="0CA9DD"/>
            </a:solidFill>
          </a:ln>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8229600" y="1325880"/>
            <a:ext cx="566928" cy="566928"/>
          </a:xfrm>
          <a:prstGeom prst="ellipse">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229600" y="1484619"/>
            <a:ext cx="566928" cy="198424"/>
          </a:xfrm>
          <a:prstGeom prst="rect">
            <a:avLst/>
          </a:prstGeom>
          <a:noFill/>
        </p:spPr>
        <p:txBody>
          <a:bodyPr wrap="square" lIns="27432" rIns="27432" tIns="27432" bIns="27432">
            <a:spAutoFit/>
          </a:bodyPr>
          <a:lstStyle/>
          <a:p>
            <a:pPr algn="ctr">
              <a:defRPr sz="1600" b="1">
                <a:solidFill>
                  <a:srgbClr val="FFFFFF"/>
                </a:solidFill>
                <a:latin typeface="Aptos"/>
              </a:defRPr>
            </a:pPr>
            <a:r>
              <a:t>3</a:t>
            </a:r>
          </a:p>
        </p:txBody>
      </p:sp>
      <p:sp>
        <p:nvSpPr>
          <p:cNvPr id="15" name="TextBox 14"/>
          <p:cNvSpPr txBox="1"/>
          <p:nvPr/>
        </p:nvSpPr>
        <p:spPr>
          <a:xfrm>
            <a:off x="8961120" y="1344168"/>
            <a:ext cx="2514600" cy="685800"/>
          </a:xfrm>
          <a:prstGeom prst="rect">
            <a:avLst/>
          </a:prstGeom>
          <a:noFill/>
        </p:spPr>
        <p:txBody>
          <a:bodyPr wrap="square" lIns="27432" rIns="27432" tIns="27432" bIns="27432">
            <a:spAutoFit/>
          </a:bodyPr>
          <a:lstStyle/>
          <a:p>
            <a:pPr algn="l">
              <a:defRPr sz="1600" b="1">
                <a:solidFill>
                  <a:srgbClr val="123D52"/>
                </a:solidFill>
                <a:latin typeface="Aptos"/>
              </a:defRPr>
            </a:pPr>
            <a:r>
              <a:t>Privacidad y</a:t>
            </a:r>
            <a:br/>
            <a:r>
              <a:t>protección de datos</a:t>
            </a:r>
          </a:p>
        </p:txBody>
      </p:sp>
      <p:cxnSp>
        <p:nvCxnSpPr>
          <p:cNvPr id="16" name="Connector 15"/>
          <p:cNvCxnSpPr/>
          <p:nvPr/>
        </p:nvCxnSpPr>
        <p:spPr>
          <a:xfrm>
            <a:off x="8961120" y="2148840"/>
            <a:ext cx="2423160" cy="0"/>
          </a:xfrm>
          <a:prstGeom prst="line">
            <a:avLst/>
          </a:prstGeom>
          <a:ln w="25400">
            <a:solidFill>
              <a:srgbClr val="123D52"/>
            </a:solidFill>
          </a:ln>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914400" y="3291839"/>
            <a:ext cx="566928" cy="566928"/>
          </a:xfrm>
          <a:prstGeom prst="ellipse">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3450579"/>
            <a:ext cx="566928" cy="198424"/>
          </a:xfrm>
          <a:prstGeom prst="rect">
            <a:avLst/>
          </a:prstGeom>
          <a:noFill/>
        </p:spPr>
        <p:txBody>
          <a:bodyPr wrap="square" lIns="27432" rIns="27432" tIns="27432" bIns="27432">
            <a:spAutoFit/>
          </a:bodyPr>
          <a:lstStyle/>
          <a:p>
            <a:pPr algn="ctr">
              <a:defRPr sz="1600" b="1">
                <a:solidFill>
                  <a:srgbClr val="FFFFFF"/>
                </a:solidFill>
                <a:latin typeface="Aptos"/>
              </a:defRPr>
            </a:pPr>
            <a:r>
              <a:t>4</a:t>
            </a:r>
          </a:p>
        </p:txBody>
      </p:sp>
      <p:sp>
        <p:nvSpPr>
          <p:cNvPr id="19" name="TextBox 18"/>
          <p:cNvSpPr txBox="1"/>
          <p:nvPr/>
        </p:nvSpPr>
        <p:spPr>
          <a:xfrm>
            <a:off x="1645920" y="3310127"/>
            <a:ext cx="2514600" cy="685800"/>
          </a:xfrm>
          <a:prstGeom prst="rect">
            <a:avLst/>
          </a:prstGeom>
          <a:noFill/>
        </p:spPr>
        <p:txBody>
          <a:bodyPr wrap="square" lIns="27432" rIns="27432" tIns="27432" bIns="27432">
            <a:spAutoFit/>
          </a:bodyPr>
          <a:lstStyle/>
          <a:p>
            <a:pPr algn="l">
              <a:defRPr sz="1600" b="1">
                <a:solidFill>
                  <a:srgbClr val="123D52"/>
                </a:solidFill>
                <a:latin typeface="Aptos"/>
              </a:defRPr>
            </a:pPr>
            <a:r>
              <a:t>Inclusión y</a:t>
            </a:r>
            <a:br/>
            <a:r>
              <a:t>no discriminación</a:t>
            </a:r>
          </a:p>
        </p:txBody>
      </p:sp>
      <p:cxnSp>
        <p:nvCxnSpPr>
          <p:cNvPr id="20" name="Connector 19"/>
          <p:cNvCxnSpPr/>
          <p:nvPr/>
        </p:nvCxnSpPr>
        <p:spPr>
          <a:xfrm>
            <a:off x="1645920" y="4114800"/>
            <a:ext cx="2423160" cy="0"/>
          </a:xfrm>
          <a:prstGeom prst="line">
            <a:avLst/>
          </a:prstGeom>
          <a:ln w="25400">
            <a:solidFill>
              <a:srgbClr val="F9A71D"/>
            </a:solidFill>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4572000" y="3291839"/>
            <a:ext cx="566928" cy="566928"/>
          </a:xfrm>
          <a:prstGeom prst="ellipse">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572000" y="3450579"/>
            <a:ext cx="566928" cy="198424"/>
          </a:xfrm>
          <a:prstGeom prst="rect">
            <a:avLst/>
          </a:prstGeom>
          <a:noFill/>
        </p:spPr>
        <p:txBody>
          <a:bodyPr wrap="square" lIns="27432" rIns="27432" tIns="27432" bIns="27432">
            <a:spAutoFit/>
          </a:bodyPr>
          <a:lstStyle/>
          <a:p>
            <a:pPr algn="ctr">
              <a:defRPr sz="1600" b="1">
                <a:solidFill>
                  <a:srgbClr val="FFFFFF"/>
                </a:solidFill>
                <a:latin typeface="Aptos"/>
              </a:defRPr>
            </a:pPr>
            <a:r>
              <a:t>5</a:t>
            </a:r>
          </a:p>
        </p:txBody>
      </p:sp>
      <p:sp>
        <p:nvSpPr>
          <p:cNvPr id="23" name="TextBox 22"/>
          <p:cNvSpPr txBox="1"/>
          <p:nvPr/>
        </p:nvSpPr>
        <p:spPr>
          <a:xfrm>
            <a:off x="5303520" y="3310127"/>
            <a:ext cx="2514600" cy="685800"/>
          </a:xfrm>
          <a:prstGeom prst="rect">
            <a:avLst/>
          </a:prstGeom>
          <a:noFill/>
        </p:spPr>
        <p:txBody>
          <a:bodyPr wrap="square" lIns="27432" rIns="27432" tIns="27432" bIns="27432">
            <a:spAutoFit/>
          </a:bodyPr>
          <a:lstStyle/>
          <a:p>
            <a:pPr algn="l">
              <a:defRPr sz="1600" b="1">
                <a:solidFill>
                  <a:srgbClr val="123D52"/>
                </a:solidFill>
                <a:latin typeface="Aptos"/>
              </a:defRPr>
            </a:pPr>
            <a:r>
              <a:t>Transparencia y</a:t>
            </a:r>
            <a:br/>
            <a:r>
              <a:t>auditabilidad</a:t>
            </a:r>
          </a:p>
        </p:txBody>
      </p:sp>
      <p:cxnSp>
        <p:nvCxnSpPr>
          <p:cNvPr id="24" name="Connector 23"/>
          <p:cNvCxnSpPr/>
          <p:nvPr/>
        </p:nvCxnSpPr>
        <p:spPr>
          <a:xfrm>
            <a:off x="5303520" y="4114800"/>
            <a:ext cx="2423159" cy="0"/>
          </a:xfrm>
          <a:prstGeom prst="line">
            <a:avLst/>
          </a:prstGeom>
          <a:ln w="25400">
            <a:solidFill>
              <a:srgbClr val="317C46"/>
            </a:solidFill>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8229600" y="3291839"/>
            <a:ext cx="566928" cy="566928"/>
          </a:xfrm>
          <a:prstGeom prst="ellipse">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229600" y="3450579"/>
            <a:ext cx="566928" cy="198424"/>
          </a:xfrm>
          <a:prstGeom prst="rect">
            <a:avLst/>
          </a:prstGeom>
          <a:noFill/>
        </p:spPr>
        <p:txBody>
          <a:bodyPr wrap="square" lIns="27432" rIns="27432" tIns="27432" bIns="27432">
            <a:spAutoFit/>
          </a:bodyPr>
          <a:lstStyle/>
          <a:p>
            <a:pPr algn="ctr">
              <a:defRPr sz="1600" b="1">
                <a:solidFill>
                  <a:srgbClr val="FFFFFF"/>
                </a:solidFill>
                <a:latin typeface="Aptos"/>
              </a:defRPr>
            </a:pPr>
            <a:r>
              <a:t>6</a:t>
            </a:r>
          </a:p>
        </p:txBody>
      </p:sp>
      <p:sp>
        <p:nvSpPr>
          <p:cNvPr id="27" name="TextBox 26"/>
          <p:cNvSpPr txBox="1"/>
          <p:nvPr/>
        </p:nvSpPr>
        <p:spPr>
          <a:xfrm>
            <a:off x="8961120" y="3310127"/>
            <a:ext cx="2514600" cy="685800"/>
          </a:xfrm>
          <a:prstGeom prst="rect">
            <a:avLst/>
          </a:prstGeom>
          <a:noFill/>
        </p:spPr>
        <p:txBody>
          <a:bodyPr wrap="square" lIns="27432" rIns="27432" tIns="27432" bIns="27432">
            <a:spAutoFit/>
          </a:bodyPr>
          <a:lstStyle/>
          <a:p>
            <a:pPr algn="l">
              <a:defRPr sz="1600" b="1">
                <a:solidFill>
                  <a:srgbClr val="123D52"/>
                </a:solidFill>
                <a:latin typeface="Aptos"/>
              </a:defRPr>
            </a:pPr>
            <a:r>
              <a:t>Interoperabilidad</a:t>
            </a:r>
          </a:p>
        </p:txBody>
      </p:sp>
      <p:cxnSp>
        <p:nvCxnSpPr>
          <p:cNvPr id="28" name="Connector 27"/>
          <p:cNvCxnSpPr/>
          <p:nvPr/>
        </p:nvCxnSpPr>
        <p:spPr>
          <a:xfrm>
            <a:off x="8961120" y="4114800"/>
            <a:ext cx="2423160" cy="0"/>
          </a:xfrm>
          <a:prstGeom prst="line">
            <a:avLst/>
          </a:prstGeom>
          <a:ln w="25400">
            <a:solidFill>
              <a:srgbClr val="0CA9DD"/>
            </a:solidFill>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1143000" y="5577840"/>
            <a:ext cx="9784080" cy="411480"/>
          </a:xfrm>
          <a:prstGeom prst="rect">
            <a:avLst/>
          </a:prstGeom>
          <a:noFill/>
        </p:spPr>
        <p:txBody>
          <a:bodyPr wrap="square" lIns="27432" rIns="27432" tIns="27432" bIns="27432">
            <a:spAutoFit/>
          </a:bodyPr>
          <a:lstStyle/>
          <a:p>
            <a:pPr algn="ctr">
              <a:defRPr sz="1700" b="1">
                <a:solidFill>
                  <a:srgbClr val="546870"/>
                </a:solidFill>
                <a:latin typeface="Aptos"/>
              </a:defRPr>
            </a:pPr>
            <a:r>
              <a:t>Los seis requisitos se aplican conjuntamente y durante todo el ciclo de vida de la solución.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Más allá de la edad: deber de cuidado y prevención</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10</a:t>
            </a:r>
          </a:p>
        </p:txBody>
      </p:sp>
      <p:sp>
        <p:nvSpPr>
          <p:cNvPr id="5" name="Oval 4"/>
          <p:cNvSpPr/>
          <p:nvPr/>
        </p:nvSpPr>
        <p:spPr>
          <a:xfrm>
            <a:off x="5230368" y="2240280"/>
            <a:ext cx="1737360" cy="1737360"/>
          </a:xfrm>
          <a:prstGeom prst="ellipse">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230368" y="2726740"/>
            <a:ext cx="1737360" cy="608075"/>
          </a:xfrm>
          <a:prstGeom prst="rect">
            <a:avLst/>
          </a:prstGeom>
          <a:noFill/>
        </p:spPr>
        <p:txBody>
          <a:bodyPr wrap="square" lIns="27432" rIns="27432" tIns="27432" bIns="27432">
            <a:spAutoFit/>
          </a:bodyPr>
          <a:lstStyle/>
          <a:p>
            <a:pPr algn="ctr">
              <a:defRPr sz="1600" b="1">
                <a:solidFill>
                  <a:srgbClr val="FFFFFF"/>
                </a:solidFill>
                <a:latin typeface="Aptos"/>
              </a:defRPr>
            </a:pPr>
            <a:r>
              <a:t>DISEÑO</a:t>
            </a:r>
            <a:br/>
            <a:r>
              <a:t>SEGURO</a:t>
            </a:r>
          </a:p>
        </p:txBody>
      </p:sp>
      <p:sp>
        <p:nvSpPr>
          <p:cNvPr id="7" name="Rounded Rectangle 6"/>
          <p:cNvSpPr/>
          <p:nvPr/>
        </p:nvSpPr>
        <p:spPr>
          <a:xfrm>
            <a:off x="914400" y="1325880"/>
            <a:ext cx="2468880" cy="10515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914400" y="1325880"/>
            <a:ext cx="73152" cy="105156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115568" y="1490472"/>
            <a:ext cx="2148840" cy="411480"/>
          </a:xfrm>
          <a:prstGeom prst="rect">
            <a:avLst/>
          </a:prstGeom>
          <a:noFill/>
        </p:spPr>
        <p:txBody>
          <a:bodyPr wrap="square" lIns="27432" rIns="27432" tIns="27432" bIns="27432">
            <a:spAutoFit/>
          </a:bodyPr>
          <a:lstStyle/>
          <a:p>
            <a:pPr algn="l">
              <a:defRPr sz="1400" b="1">
                <a:solidFill>
                  <a:srgbClr val="123D52"/>
                </a:solidFill>
                <a:latin typeface="Aptos"/>
              </a:defRPr>
            </a:pPr>
            <a:r>
              <a:t>Gestión de riesgos</a:t>
            </a:r>
          </a:p>
        </p:txBody>
      </p:sp>
      <p:sp>
        <p:nvSpPr>
          <p:cNvPr id="10" name="Rounded Rectangle 9"/>
          <p:cNvSpPr/>
          <p:nvPr/>
        </p:nvSpPr>
        <p:spPr>
          <a:xfrm>
            <a:off x="914400" y="4069080"/>
            <a:ext cx="2468880" cy="10515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14400" y="4069080"/>
            <a:ext cx="73152" cy="105156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15568" y="4233672"/>
            <a:ext cx="2148840" cy="411480"/>
          </a:xfrm>
          <a:prstGeom prst="rect">
            <a:avLst/>
          </a:prstGeom>
          <a:noFill/>
        </p:spPr>
        <p:txBody>
          <a:bodyPr wrap="square" lIns="27432" rIns="27432" tIns="27432" bIns="27432">
            <a:spAutoFit/>
          </a:bodyPr>
          <a:lstStyle/>
          <a:p>
            <a:pPr algn="l">
              <a:defRPr sz="1400" b="1">
                <a:solidFill>
                  <a:srgbClr val="123D52"/>
                </a:solidFill>
                <a:latin typeface="Aptos"/>
              </a:defRPr>
            </a:pPr>
            <a:r>
              <a:t>Privacidad por defecto</a:t>
            </a:r>
          </a:p>
        </p:txBody>
      </p:sp>
      <p:sp>
        <p:nvSpPr>
          <p:cNvPr id="13" name="Rounded Rectangle 12"/>
          <p:cNvSpPr/>
          <p:nvPr/>
        </p:nvSpPr>
        <p:spPr>
          <a:xfrm>
            <a:off x="8823960" y="1325880"/>
            <a:ext cx="2468880" cy="10515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823960" y="1325880"/>
            <a:ext cx="73152" cy="105156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025128" y="1490472"/>
            <a:ext cx="2148840" cy="411480"/>
          </a:xfrm>
          <a:prstGeom prst="rect">
            <a:avLst/>
          </a:prstGeom>
          <a:noFill/>
        </p:spPr>
        <p:txBody>
          <a:bodyPr wrap="square" lIns="27432" rIns="27432" tIns="27432" bIns="27432">
            <a:spAutoFit/>
          </a:bodyPr>
          <a:lstStyle/>
          <a:p>
            <a:pPr algn="l">
              <a:defRPr sz="1400" b="1">
                <a:solidFill>
                  <a:srgbClr val="123D52"/>
                </a:solidFill>
                <a:latin typeface="Aptos"/>
              </a:defRPr>
            </a:pPr>
            <a:r>
              <a:t>Supervisión parental</a:t>
            </a:r>
          </a:p>
        </p:txBody>
      </p:sp>
      <p:sp>
        <p:nvSpPr>
          <p:cNvPr id="16" name="Rounded Rectangle 15"/>
          <p:cNvSpPr/>
          <p:nvPr/>
        </p:nvSpPr>
        <p:spPr>
          <a:xfrm>
            <a:off x="8823960" y="4069080"/>
            <a:ext cx="2468880" cy="10515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8823960" y="4069080"/>
            <a:ext cx="73152" cy="105156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025128" y="4233672"/>
            <a:ext cx="2148840" cy="411480"/>
          </a:xfrm>
          <a:prstGeom prst="rect">
            <a:avLst/>
          </a:prstGeom>
          <a:noFill/>
        </p:spPr>
        <p:txBody>
          <a:bodyPr wrap="square" lIns="27432" rIns="27432" tIns="27432" bIns="27432">
            <a:spAutoFit/>
          </a:bodyPr>
          <a:lstStyle/>
          <a:p>
            <a:pPr algn="l">
              <a:defRPr sz="1400" b="1">
                <a:solidFill>
                  <a:srgbClr val="123D52"/>
                </a:solidFill>
                <a:latin typeface="Aptos"/>
              </a:defRPr>
            </a:pPr>
            <a:r>
              <a:t>Información accesible</a:t>
            </a:r>
          </a:p>
        </p:txBody>
      </p:sp>
      <p:sp>
        <p:nvSpPr>
          <p:cNvPr id="19" name="Rounded Rectangle 18"/>
          <p:cNvSpPr/>
          <p:nvPr/>
        </p:nvSpPr>
        <p:spPr>
          <a:xfrm>
            <a:off x="4343400" y="5074920"/>
            <a:ext cx="2468880" cy="10515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4343400" y="5074920"/>
            <a:ext cx="73152" cy="1051560"/>
          </a:xfrm>
          <a:prstGeom prst="rect">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544568" y="5239512"/>
            <a:ext cx="2148840" cy="411480"/>
          </a:xfrm>
          <a:prstGeom prst="rect">
            <a:avLst/>
          </a:prstGeom>
          <a:noFill/>
        </p:spPr>
        <p:txBody>
          <a:bodyPr wrap="square" lIns="27432" rIns="27432" tIns="27432" bIns="27432">
            <a:spAutoFit/>
          </a:bodyPr>
          <a:lstStyle/>
          <a:p>
            <a:pPr algn="l">
              <a:defRPr sz="1400" b="1">
                <a:solidFill>
                  <a:srgbClr val="123D52"/>
                </a:solidFill>
                <a:latin typeface="Aptos"/>
              </a:defRPr>
            </a:pPr>
            <a:r>
              <a:t>Prevención del uso</a:t>
            </a:r>
            <a:br/>
            <a:r>
              <a:t>problemático</a:t>
            </a:r>
          </a:p>
        </p:txBody>
      </p:sp>
      <p:sp>
        <p:nvSpPr>
          <p:cNvPr id="22" name="Rounded Rectangle 21"/>
          <p:cNvSpPr/>
          <p:nvPr/>
        </p:nvSpPr>
        <p:spPr>
          <a:xfrm>
            <a:off x="4343400" y="960120"/>
            <a:ext cx="2468880" cy="10515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4343400" y="960120"/>
            <a:ext cx="73152" cy="105156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544568" y="1124712"/>
            <a:ext cx="2148840" cy="411480"/>
          </a:xfrm>
          <a:prstGeom prst="rect">
            <a:avLst/>
          </a:prstGeom>
          <a:noFill/>
        </p:spPr>
        <p:txBody>
          <a:bodyPr wrap="square" lIns="27432" rIns="27432" tIns="27432" bIns="27432">
            <a:spAutoFit/>
          </a:bodyPr>
          <a:lstStyle/>
          <a:p>
            <a:pPr algn="l">
              <a:defRPr sz="1400" b="1">
                <a:solidFill>
                  <a:srgbClr val="123D52"/>
                </a:solidFill>
                <a:latin typeface="Aptos"/>
              </a:defRPr>
            </a:pPr>
            <a:r>
              <a:t>Experiencia adecuada</a:t>
            </a:r>
            <a:br/>
            <a:r>
              <a:t>a la edad</a:t>
            </a:r>
          </a:p>
        </p:txBody>
      </p:sp>
      <p:cxnSp>
        <p:nvCxnSpPr>
          <p:cNvPr id="25" name="Connector 24"/>
          <p:cNvCxnSpPr/>
          <p:nvPr/>
        </p:nvCxnSpPr>
        <p:spPr>
          <a:xfrm flipH="1" flipV="1">
            <a:off x="3383280" y="1828800"/>
            <a:ext cx="2715768" cy="1280160"/>
          </a:xfrm>
          <a:prstGeom prst="line">
            <a:avLst/>
          </a:prstGeom>
          <a:ln w="19050">
            <a:solidFill>
              <a:srgbClr val="AAB9BE"/>
            </a:solidFill>
          </a:ln>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flipH="1">
            <a:off x="3383280" y="3108960"/>
            <a:ext cx="2715768" cy="1463040"/>
          </a:xfrm>
          <a:prstGeom prst="line">
            <a:avLst/>
          </a:prstGeom>
          <a:ln w="19050">
            <a:solidFill>
              <a:srgbClr val="AAB9BE"/>
            </a:solidFill>
          </a:ln>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flipV="1">
            <a:off x="6099048" y="1828800"/>
            <a:ext cx="2724912" cy="1280160"/>
          </a:xfrm>
          <a:prstGeom prst="line">
            <a:avLst/>
          </a:prstGeom>
          <a:ln w="19050">
            <a:solidFill>
              <a:srgbClr val="AAB9BE"/>
            </a:solidFill>
          </a:ln>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6099048" y="3108960"/>
            <a:ext cx="2724912" cy="1463040"/>
          </a:xfrm>
          <a:prstGeom prst="line">
            <a:avLst/>
          </a:prstGeom>
          <a:ln w="19050">
            <a:solidFill>
              <a:srgbClr val="AAB9BE"/>
            </a:solidFill>
          </a:ln>
        </p:spPr>
        <p:style>
          <a:lnRef idx="2">
            <a:schemeClr val="accent1"/>
          </a:lnRef>
          <a:fillRef idx="0">
            <a:schemeClr val="accent1"/>
          </a:fillRef>
          <a:effectRef idx="1">
            <a:schemeClr val="accent1"/>
          </a:effectRef>
          <a:fontRef idx="minor">
            <a:schemeClr val="tx1"/>
          </a:fontRef>
        </p:style>
      </p:cxnSp>
      <p:cxnSp>
        <p:nvCxnSpPr>
          <p:cNvPr id="29" name="Connector 28"/>
          <p:cNvCxnSpPr/>
          <p:nvPr/>
        </p:nvCxnSpPr>
        <p:spPr>
          <a:xfrm flipH="1">
            <a:off x="5577840" y="3108960"/>
            <a:ext cx="521208" cy="1965960"/>
          </a:xfrm>
          <a:prstGeom prst="line">
            <a:avLst/>
          </a:prstGeom>
          <a:ln w="19050">
            <a:solidFill>
              <a:srgbClr val="AAB9BE"/>
            </a:solidFill>
          </a:ln>
        </p:spPr>
        <p:style>
          <a:lnRef idx="2">
            <a:schemeClr val="accent1"/>
          </a:lnRef>
          <a:fillRef idx="0">
            <a:schemeClr val="accent1"/>
          </a:fillRef>
          <a:effectRef idx="1">
            <a:schemeClr val="accent1"/>
          </a:effectRef>
          <a:fontRef idx="minor">
            <a:schemeClr val="tx1"/>
          </a:fontRef>
        </p:style>
      </p:cxnSp>
      <p:cxnSp>
        <p:nvCxnSpPr>
          <p:cNvPr id="30" name="Connector 29"/>
          <p:cNvCxnSpPr/>
          <p:nvPr/>
        </p:nvCxnSpPr>
        <p:spPr>
          <a:xfrm flipH="1" flipV="1">
            <a:off x="5577840" y="2011680"/>
            <a:ext cx="521208" cy="1097280"/>
          </a:xfrm>
          <a:prstGeom prst="line">
            <a:avLst/>
          </a:prstGeom>
          <a:ln w="19050">
            <a:solidFill>
              <a:srgbClr val="AAB9BE"/>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Deber de prevención: núcleo del ECA Digital</a:t>
            </a:r>
          </a:p>
        </p:txBody>
      </p:sp>
      <p:sp>
        <p:nvSpPr>
          <p:cNvPr id="4" name="TextBox 3"/>
          <p:cNvSpPr txBox="1"/>
          <p:nvPr/>
        </p:nvSpPr>
        <p:spPr>
          <a:xfrm>
            <a:off x="713232" y="804672"/>
            <a:ext cx="10332720" cy="320040"/>
          </a:xfrm>
          <a:prstGeom prst="rect">
            <a:avLst/>
          </a:prstGeom>
          <a:noFill/>
        </p:spPr>
        <p:txBody>
          <a:bodyPr wrap="square" lIns="27432" rIns="27432" tIns="27432" bIns="27432">
            <a:spAutoFit/>
          </a:bodyPr>
          <a:lstStyle/>
          <a:p>
            <a:pPr algn="l">
              <a:defRPr sz="1200" b="0">
                <a:solidFill>
                  <a:srgbClr val="546870"/>
                </a:solidFill>
                <a:latin typeface="Aptos"/>
              </a:defRPr>
            </a:pPr>
            <a:r>
              <a:t>Del cumplimiento formal a la capacidad demostrable de protección.</a:t>
            </a:r>
          </a:p>
        </p:txBody>
      </p:sp>
      <p:sp>
        <p:nvSpPr>
          <p:cNvPr id="5" name="TextBox 4"/>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11</a:t>
            </a:r>
          </a:p>
        </p:txBody>
      </p:sp>
      <p:sp>
        <p:nvSpPr>
          <p:cNvPr id="6" name="Rounded Rectangle 5"/>
          <p:cNvSpPr/>
          <p:nvPr/>
        </p:nvSpPr>
        <p:spPr>
          <a:xfrm>
            <a:off x="868680" y="1143000"/>
            <a:ext cx="10378440" cy="1051560"/>
          </a:xfrm>
          <a:prstGeom prst="roundRect">
            <a:avLst/>
          </a:prstGeom>
          <a:solidFill>
            <a:srgbClr val="E6F2F7"/>
          </a:solidFill>
          <a:ln>
            <a:solidFill>
              <a:srgbClr val="BED6E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43000" y="1353312"/>
            <a:ext cx="9784080" cy="502920"/>
          </a:xfrm>
          <a:prstGeom prst="rect">
            <a:avLst/>
          </a:prstGeom>
          <a:noFill/>
        </p:spPr>
        <p:txBody>
          <a:bodyPr wrap="square" lIns="27432" rIns="27432" tIns="27432" bIns="27432">
            <a:spAutoFit/>
          </a:bodyPr>
          <a:lstStyle/>
          <a:p>
            <a:pPr algn="ctr">
              <a:defRPr sz="1800" b="1">
                <a:solidFill>
                  <a:srgbClr val="123D52"/>
                </a:solidFill>
                <a:latin typeface="Aptos"/>
              </a:defRPr>
            </a:pPr>
            <a:r>
              <a:t>Obligación legal de actuar de forma proactiva y diligente, con medidas adecuadas y proporcionales, durante todo el ciclo de vida del producto o servicio.</a:t>
            </a:r>
          </a:p>
        </p:txBody>
      </p:sp>
      <p:cxnSp>
        <p:nvCxnSpPr>
          <p:cNvPr id="8" name="Connector 7"/>
          <p:cNvCxnSpPr/>
          <p:nvPr/>
        </p:nvCxnSpPr>
        <p:spPr>
          <a:xfrm>
            <a:off x="1508760" y="2880360"/>
            <a:ext cx="9144000" cy="0"/>
          </a:xfrm>
          <a:prstGeom prst="line">
            <a:avLst/>
          </a:prstGeom>
          <a:ln w="38100">
            <a:solidFill>
              <a:srgbClr val="0CA9DD"/>
            </a:solidFill>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1097280" y="2651760"/>
            <a:ext cx="411480" cy="411480"/>
          </a:xfrm>
          <a:prstGeom prst="ellipse">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97280" y="2762859"/>
            <a:ext cx="411480" cy="156362"/>
          </a:xfrm>
          <a:prstGeom prst="rect">
            <a:avLst/>
          </a:prstGeom>
          <a:noFill/>
        </p:spPr>
        <p:txBody>
          <a:bodyPr wrap="square" lIns="27432" rIns="27432" tIns="27432" bIns="27432">
            <a:spAutoFit/>
          </a:bodyPr>
          <a:lstStyle/>
          <a:p>
            <a:pPr algn="ctr">
              <a:defRPr sz="1000" b="1">
                <a:solidFill>
                  <a:srgbClr val="FFFFFF"/>
                </a:solidFill>
                <a:latin typeface="Aptos"/>
              </a:defRPr>
            </a:pPr>
          </a:p>
        </p:txBody>
      </p:sp>
      <p:sp>
        <p:nvSpPr>
          <p:cNvPr id="11" name="TextBox 10"/>
          <p:cNvSpPr txBox="1"/>
          <p:nvPr/>
        </p:nvSpPr>
        <p:spPr>
          <a:xfrm>
            <a:off x="777240" y="3127248"/>
            <a:ext cx="1188720" cy="320040"/>
          </a:xfrm>
          <a:prstGeom prst="rect">
            <a:avLst/>
          </a:prstGeom>
          <a:noFill/>
        </p:spPr>
        <p:txBody>
          <a:bodyPr wrap="square" lIns="27432" rIns="27432" tIns="27432" bIns="27432">
            <a:spAutoFit/>
          </a:bodyPr>
          <a:lstStyle/>
          <a:p>
            <a:pPr algn="ctr">
              <a:defRPr sz="1100" b="1">
                <a:solidFill>
                  <a:srgbClr val="546870"/>
                </a:solidFill>
                <a:latin typeface="Aptos"/>
              </a:defRPr>
            </a:pPr>
            <a:r>
              <a:t>Concepción</a:t>
            </a:r>
          </a:p>
        </p:txBody>
      </p:sp>
      <p:sp>
        <p:nvSpPr>
          <p:cNvPr id="12" name="Oval 11"/>
          <p:cNvSpPr/>
          <p:nvPr/>
        </p:nvSpPr>
        <p:spPr>
          <a:xfrm>
            <a:off x="3840480" y="2651760"/>
            <a:ext cx="411480" cy="411480"/>
          </a:xfrm>
          <a:prstGeom prst="ellipse">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40480" y="2762859"/>
            <a:ext cx="411480" cy="156362"/>
          </a:xfrm>
          <a:prstGeom prst="rect">
            <a:avLst/>
          </a:prstGeom>
          <a:noFill/>
        </p:spPr>
        <p:txBody>
          <a:bodyPr wrap="square" lIns="27432" rIns="27432" tIns="27432" bIns="27432">
            <a:spAutoFit/>
          </a:bodyPr>
          <a:lstStyle/>
          <a:p>
            <a:pPr algn="ctr">
              <a:defRPr sz="1000" b="1">
                <a:solidFill>
                  <a:srgbClr val="FFFFFF"/>
                </a:solidFill>
                <a:latin typeface="Aptos"/>
              </a:defRPr>
            </a:pPr>
          </a:p>
        </p:txBody>
      </p:sp>
      <p:sp>
        <p:nvSpPr>
          <p:cNvPr id="14" name="TextBox 13"/>
          <p:cNvSpPr txBox="1"/>
          <p:nvPr/>
        </p:nvSpPr>
        <p:spPr>
          <a:xfrm>
            <a:off x="3429000" y="3127248"/>
            <a:ext cx="1691640" cy="320040"/>
          </a:xfrm>
          <a:prstGeom prst="rect">
            <a:avLst/>
          </a:prstGeom>
          <a:noFill/>
        </p:spPr>
        <p:txBody>
          <a:bodyPr wrap="square" lIns="27432" rIns="27432" tIns="27432" bIns="27432">
            <a:spAutoFit/>
          </a:bodyPr>
          <a:lstStyle/>
          <a:p>
            <a:pPr algn="ctr">
              <a:defRPr sz="1100" b="1">
                <a:solidFill>
                  <a:srgbClr val="546870"/>
                </a:solidFill>
                <a:latin typeface="Aptos"/>
              </a:defRPr>
            </a:pPr>
            <a:r>
              <a:rPr sz="1050"/>
              <a:t>Implementación</a:t>
            </a:r>
          </a:p>
        </p:txBody>
      </p:sp>
      <p:sp>
        <p:nvSpPr>
          <p:cNvPr id="15" name="Oval 14"/>
          <p:cNvSpPr/>
          <p:nvPr/>
        </p:nvSpPr>
        <p:spPr>
          <a:xfrm>
            <a:off x="6583680" y="2651760"/>
            <a:ext cx="411480" cy="411480"/>
          </a:xfrm>
          <a:prstGeom prst="ellipse">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83680" y="2762859"/>
            <a:ext cx="411480" cy="156362"/>
          </a:xfrm>
          <a:prstGeom prst="rect">
            <a:avLst/>
          </a:prstGeom>
          <a:noFill/>
        </p:spPr>
        <p:txBody>
          <a:bodyPr wrap="square" lIns="27432" rIns="27432" tIns="27432" bIns="27432">
            <a:spAutoFit/>
          </a:bodyPr>
          <a:lstStyle/>
          <a:p>
            <a:pPr algn="ctr">
              <a:defRPr sz="1000" b="1">
                <a:solidFill>
                  <a:srgbClr val="FFFFFF"/>
                </a:solidFill>
                <a:latin typeface="Aptos"/>
              </a:defRPr>
            </a:pPr>
          </a:p>
        </p:txBody>
      </p:sp>
      <p:sp>
        <p:nvSpPr>
          <p:cNvPr id="17" name="TextBox 16"/>
          <p:cNvSpPr txBox="1"/>
          <p:nvPr/>
        </p:nvSpPr>
        <p:spPr>
          <a:xfrm>
            <a:off x="6263640" y="3127248"/>
            <a:ext cx="1188720" cy="320040"/>
          </a:xfrm>
          <a:prstGeom prst="rect">
            <a:avLst/>
          </a:prstGeom>
          <a:noFill/>
        </p:spPr>
        <p:txBody>
          <a:bodyPr wrap="square" lIns="27432" rIns="27432" tIns="27432" bIns="27432">
            <a:spAutoFit/>
          </a:bodyPr>
          <a:lstStyle/>
          <a:p>
            <a:pPr algn="ctr">
              <a:defRPr sz="1100" b="1">
                <a:solidFill>
                  <a:srgbClr val="546870"/>
                </a:solidFill>
                <a:latin typeface="Aptos"/>
              </a:defRPr>
            </a:pPr>
            <a:r>
              <a:t>Operación</a:t>
            </a:r>
          </a:p>
        </p:txBody>
      </p:sp>
      <p:sp>
        <p:nvSpPr>
          <p:cNvPr id="18" name="Oval 17"/>
          <p:cNvSpPr/>
          <p:nvPr/>
        </p:nvSpPr>
        <p:spPr>
          <a:xfrm>
            <a:off x="9326880" y="2651760"/>
            <a:ext cx="411480" cy="411480"/>
          </a:xfrm>
          <a:prstGeom prst="ellipse">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326880" y="2762859"/>
            <a:ext cx="411480" cy="156362"/>
          </a:xfrm>
          <a:prstGeom prst="rect">
            <a:avLst/>
          </a:prstGeom>
          <a:noFill/>
        </p:spPr>
        <p:txBody>
          <a:bodyPr wrap="square" lIns="27432" rIns="27432" tIns="27432" bIns="27432">
            <a:spAutoFit/>
          </a:bodyPr>
          <a:lstStyle/>
          <a:p>
            <a:pPr algn="ctr">
              <a:defRPr sz="1000" b="1">
                <a:solidFill>
                  <a:srgbClr val="FFFFFF"/>
                </a:solidFill>
                <a:latin typeface="Aptos"/>
              </a:defRPr>
            </a:pPr>
          </a:p>
        </p:txBody>
      </p:sp>
      <p:sp>
        <p:nvSpPr>
          <p:cNvPr id="20" name="TextBox 19"/>
          <p:cNvSpPr txBox="1"/>
          <p:nvPr/>
        </p:nvSpPr>
        <p:spPr>
          <a:xfrm>
            <a:off x="9006840" y="3127248"/>
            <a:ext cx="1188720" cy="320040"/>
          </a:xfrm>
          <a:prstGeom prst="rect">
            <a:avLst/>
          </a:prstGeom>
          <a:noFill/>
        </p:spPr>
        <p:txBody>
          <a:bodyPr wrap="square" lIns="27432" rIns="27432" tIns="27432" bIns="27432">
            <a:spAutoFit/>
          </a:bodyPr>
          <a:lstStyle/>
          <a:p>
            <a:pPr algn="ctr">
              <a:defRPr sz="1100" b="1">
                <a:solidFill>
                  <a:srgbClr val="546870"/>
                </a:solidFill>
                <a:latin typeface="Aptos"/>
              </a:defRPr>
            </a:pPr>
            <a:r>
              <a:t>Revisión continua</a:t>
            </a:r>
          </a:p>
        </p:txBody>
      </p:sp>
      <p:sp>
        <p:nvSpPr>
          <p:cNvPr id="21" name="Rounded Rectangle 20"/>
          <p:cNvSpPr/>
          <p:nvPr/>
        </p:nvSpPr>
        <p:spPr>
          <a:xfrm>
            <a:off x="868680" y="3886200"/>
            <a:ext cx="2487168" cy="15087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868680" y="3886200"/>
            <a:ext cx="73152" cy="150876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069848" y="4032504"/>
            <a:ext cx="2167128" cy="384048"/>
          </a:xfrm>
          <a:prstGeom prst="rect">
            <a:avLst/>
          </a:prstGeom>
          <a:noFill/>
        </p:spPr>
        <p:txBody>
          <a:bodyPr wrap="square" lIns="27432" rIns="27432" tIns="27432" bIns="27432">
            <a:spAutoFit/>
          </a:bodyPr>
          <a:lstStyle/>
          <a:p>
            <a:pPr algn="l">
              <a:defRPr sz="1400" b="1">
                <a:solidFill>
                  <a:srgbClr val="123D52"/>
                </a:solidFill>
                <a:latin typeface="Aptos"/>
              </a:defRPr>
            </a:pPr>
            <a:r>
              <a:t>Prevención</a:t>
            </a:r>
            <a:br/>
            <a:r>
              <a:t>en sentido estricto</a:t>
            </a:r>
          </a:p>
        </p:txBody>
      </p:sp>
      <p:sp>
        <p:nvSpPr>
          <p:cNvPr id="24" name="TextBox 23"/>
          <p:cNvSpPr txBox="1"/>
          <p:nvPr/>
        </p:nvSpPr>
        <p:spPr>
          <a:xfrm>
            <a:off x="1069848" y="4489704"/>
            <a:ext cx="2167128" cy="813815"/>
          </a:xfrm>
          <a:prstGeom prst="rect">
            <a:avLst/>
          </a:prstGeom>
          <a:noFill/>
        </p:spPr>
        <p:txBody>
          <a:bodyPr wrap="square" lIns="27432" rIns="27432" tIns="27432" bIns="27432">
            <a:spAutoFit/>
          </a:bodyPr>
          <a:lstStyle/>
          <a:p>
            <a:pPr algn="l">
              <a:defRPr sz="1100" b="0">
                <a:solidFill>
                  <a:srgbClr val="1C262B"/>
                </a:solidFill>
                <a:latin typeface="Aptos"/>
              </a:defRPr>
            </a:pPr>
            <a:r>
              <a:t>Anticipar, identificar, evaluar, mitigar y evitar riesgos previsibles.</a:t>
            </a:r>
          </a:p>
        </p:txBody>
      </p:sp>
      <p:sp>
        <p:nvSpPr>
          <p:cNvPr id="25" name="Rounded Rectangle 24"/>
          <p:cNvSpPr/>
          <p:nvPr/>
        </p:nvSpPr>
        <p:spPr>
          <a:xfrm>
            <a:off x="3611880" y="3886200"/>
            <a:ext cx="2487168" cy="15087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3611880" y="3886200"/>
            <a:ext cx="73152" cy="150876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3813048" y="4032504"/>
            <a:ext cx="2167128" cy="384048"/>
          </a:xfrm>
          <a:prstGeom prst="rect">
            <a:avLst/>
          </a:prstGeom>
          <a:noFill/>
        </p:spPr>
        <p:txBody>
          <a:bodyPr wrap="square" lIns="27432" rIns="27432" tIns="27432" bIns="27432">
            <a:spAutoFit/>
          </a:bodyPr>
          <a:lstStyle/>
          <a:p>
            <a:pPr algn="l">
              <a:defRPr sz="1400" b="1">
                <a:solidFill>
                  <a:srgbClr val="123D52"/>
                </a:solidFill>
                <a:latin typeface="Aptos"/>
              </a:defRPr>
            </a:pPr>
            <a:r>
              <a:t>Protección</a:t>
            </a:r>
          </a:p>
        </p:txBody>
      </p:sp>
      <p:sp>
        <p:nvSpPr>
          <p:cNvPr id="28" name="TextBox 27"/>
          <p:cNvSpPr txBox="1"/>
          <p:nvPr/>
        </p:nvSpPr>
        <p:spPr>
          <a:xfrm>
            <a:off x="3813048" y="4489704"/>
            <a:ext cx="2167128" cy="813815"/>
          </a:xfrm>
          <a:prstGeom prst="rect">
            <a:avLst/>
          </a:prstGeom>
          <a:noFill/>
        </p:spPr>
        <p:txBody>
          <a:bodyPr wrap="square" lIns="27432" rIns="27432" tIns="27432" bIns="27432">
            <a:spAutoFit/>
          </a:bodyPr>
          <a:lstStyle/>
          <a:p>
            <a:pPr algn="l">
              <a:defRPr sz="1100" b="0">
                <a:solidFill>
                  <a:srgbClr val="1C262B"/>
                </a:solidFill>
                <a:latin typeface="Aptos"/>
              </a:defRPr>
            </a:pPr>
            <a:r>
              <a:t>Asegurar protección integral, especial y prioritaria según el mejor interés.</a:t>
            </a:r>
          </a:p>
        </p:txBody>
      </p:sp>
      <p:sp>
        <p:nvSpPr>
          <p:cNvPr id="29" name="Rounded Rectangle 28"/>
          <p:cNvSpPr/>
          <p:nvPr/>
        </p:nvSpPr>
        <p:spPr>
          <a:xfrm>
            <a:off x="6355080" y="3886200"/>
            <a:ext cx="2487168" cy="15087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6355080" y="3886200"/>
            <a:ext cx="73152" cy="150876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556248" y="4032504"/>
            <a:ext cx="2167128" cy="384048"/>
          </a:xfrm>
          <a:prstGeom prst="rect">
            <a:avLst/>
          </a:prstGeom>
          <a:noFill/>
        </p:spPr>
        <p:txBody>
          <a:bodyPr wrap="square" lIns="27432" rIns="27432" tIns="27432" bIns="27432">
            <a:spAutoFit/>
          </a:bodyPr>
          <a:lstStyle/>
          <a:p>
            <a:pPr algn="l">
              <a:defRPr sz="1400" b="1">
                <a:solidFill>
                  <a:srgbClr val="123D52"/>
                </a:solidFill>
                <a:latin typeface="Aptos"/>
              </a:defRPr>
            </a:pPr>
            <a:r>
              <a:t>Información</a:t>
            </a:r>
          </a:p>
        </p:txBody>
      </p:sp>
      <p:sp>
        <p:nvSpPr>
          <p:cNvPr id="32" name="TextBox 31"/>
          <p:cNvSpPr txBox="1"/>
          <p:nvPr/>
        </p:nvSpPr>
        <p:spPr>
          <a:xfrm>
            <a:off x="6556248" y="4489704"/>
            <a:ext cx="2167128" cy="813815"/>
          </a:xfrm>
          <a:prstGeom prst="rect">
            <a:avLst/>
          </a:prstGeom>
          <a:noFill/>
        </p:spPr>
        <p:txBody>
          <a:bodyPr wrap="square" lIns="27432" rIns="27432" tIns="27432" bIns="27432">
            <a:spAutoFit/>
          </a:bodyPr>
          <a:lstStyle/>
          <a:p>
            <a:pPr algn="l">
              <a:defRPr sz="1100" b="0">
                <a:solidFill>
                  <a:srgbClr val="1C262B"/>
                </a:solidFill>
                <a:latin typeface="Aptos"/>
              </a:defRPr>
            </a:pPr>
            <a:r>
              <a:t>Comunicar riesgos, funcionamiento, opciones y consecuencias de modo comprensible.</a:t>
            </a:r>
          </a:p>
        </p:txBody>
      </p:sp>
      <p:sp>
        <p:nvSpPr>
          <p:cNvPr id="33" name="Rounded Rectangle 32"/>
          <p:cNvSpPr/>
          <p:nvPr/>
        </p:nvSpPr>
        <p:spPr>
          <a:xfrm>
            <a:off x="9098280" y="3886200"/>
            <a:ext cx="2487168" cy="150876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9098280" y="3886200"/>
            <a:ext cx="73152" cy="1508760"/>
          </a:xfrm>
          <a:prstGeom prst="rect">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9299448" y="4032504"/>
            <a:ext cx="2167128" cy="384048"/>
          </a:xfrm>
          <a:prstGeom prst="rect">
            <a:avLst/>
          </a:prstGeom>
          <a:noFill/>
        </p:spPr>
        <p:txBody>
          <a:bodyPr wrap="square" lIns="27432" rIns="27432" tIns="27432" bIns="27432">
            <a:spAutoFit/>
          </a:bodyPr>
          <a:lstStyle/>
          <a:p>
            <a:pPr algn="l">
              <a:defRPr sz="1400" b="1">
                <a:solidFill>
                  <a:srgbClr val="123D52"/>
                </a:solidFill>
                <a:latin typeface="Aptos"/>
              </a:defRPr>
            </a:pPr>
            <a:r>
              <a:t>Seguridad</a:t>
            </a:r>
          </a:p>
        </p:txBody>
      </p:sp>
      <p:sp>
        <p:nvSpPr>
          <p:cNvPr id="36" name="TextBox 35"/>
          <p:cNvSpPr txBox="1"/>
          <p:nvPr/>
        </p:nvSpPr>
        <p:spPr>
          <a:xfrm>
            <a:off x="9299448" y="4489704"/>
            <a:ext cx="2167128" cy="813815"/>
          </a:xfrm>
          <a:prstGeom prst="rect">
            <a:avLst/>
          </a:prstGeom>
          <a:noFill/>
        </p:spPr>
        <p:txBody>
          <a:bodyPr wrap="square" lIns="27432" rIns="27432" tIns="27432" bIns="27432">
            <a:spAutoFit/>
          </a:bodyPr>
          <a:lstStyle/>
          <a:p>
            <a:pPr algn="l">
              <a:defRPr sz="1100" b="0">
                <a:solidFill>
                  <a:srgbClr val="1C262B"/>
                </a:solidFill>
                <a:latin typeface="Aptos"/>
              </a:defRPr>
            </a:pPr>
            <a:r>
              <a:t>Evitar situaciones accidentales o ilícitas y tratamiento inadecuado de datos.</a:t>
            </a:r>
          </a:p>
        </p:txBody>
      </p:sp>
      <p:sp>
        <p:nvSpPr>
          <p:cNvPr id="37" name="Rounded Rectangle 36"/>
          <p:cNvSpPr/>
          <p:nvPr/>
        </p:nvSpPr>
        <p:spPr>
          <a:xfrm>
            <a:off x="1325880" y="5806440"/>
            <a:ext cx="9555480" cy="411480"/>
          </a:xfrm>
          <a:prstGeom prst="round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1371600" y="5879592"/>
            <a:ext cx="9464040" cy="228600"/>
          </a:xfrm>
          <a:prstGeom prst="rect">
            <a:avLst/>
          </a:prstGeom>
          <a:noFill/>
        </p:spPr>
        <p:txBody>
          <a:bodyPr wrap="square" lIns="27432" rIns="27432" tIns="27432" bIns="27432">
            <a:spAutoFit/>
          </a:bodyPr>
          <a:lstStyle/>
          <a:p>
            <a:pPr algn="ctr">
              <a:defRPr sz="1200" b="1">
                <a:solidFill>
                  <a:srgbClr val="FFFFFF"/>
                </a:solidFill>
                <a:latin typeface="Aptos"/>
              </a:defRPr>
            </a:pPr>
            <a:r>
              <a:t>El foco se desplaza de responder al daño a impedir que el riesgo encuentre terreno fácil de realización.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Deberes operativos del proveedor</a:t>
            </a:r>
          </a:p>
        </p:txBody>
      </p:sp>
      <p:sp>
        <p:nvSpPr>
          <p:cNvPr id="4" name="TextBox 3"/>
          <p:cNvSpPr txBox="1"/>
          <p:nvPr/>
        </p:nvSpPr>
        <p:spPr>
          <a:xfrm>
            <a:off x="713232" y="804672"/>
            <a:ext cx="10332720" cy="320040"/>
          </a:xfrm>
          <a:prstGeom prst="rect">
            <a:avLst/>
          </a:prstGeom>
          <a:noFill/>
        </p:spPr>
        <p:txBody>
          <a:bodyPr wrap="square" lIns="27432" rIns="27432" tIns="27432" bIns="27432">
            <a:spAutoFit/>
          </a:bodyPr>
          <a:lstStyle/>
          <a:p>
            <a:pPr algn="l">
              <a:defRPr sz="1200" b="0">
                <a:solidFill>
                  <a:srgbClr val="546870"/>
                </a:solidFill>
                <a:latin typeface="Aptos"/>
              </a:defRPr>
            </a:pPr>
            <a:r>
              <a:t>Las cuatro dimensiones se traducen en obligaciones concretas de diseño y gobernanza.</a:t>
            </a:r>
          </a:p>
        </p:txBody>
      </p:sp>
      <p:sp>
        <p:nvSpPr>
          <p:cNvPr id="5" name="TextBox 4"/>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12</a:t>
            </a:r>
          </a:p>
        </p:txBody>
      </p:sp>
      <p:sp>
        <p:nvSpPr>
          <p:cNvPr id="6" name="Rounded Rectangle 5"/>
          <p:cNvSpPr/>
          <p:nvPr/>
        </p:nvSpPr>
        <p:spPr>
          <a:xfrm>
            <a:off x="731520" y="1234440"/>
            <a:ext cx="3200400" cy="438912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31520" y="1234440"/>
            <a:ext cx="73152" cy="438912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32688" y="1380744"/>
            <a:ext cx="2880360" cy="384048"/>
          </a:xfrm>
          <a:prstGeom prst="rect">
            <a:avLst/>
          </a:prstGeom>
          <a:noFill/>
        </p:spPr>
        <p:txBody>
          <a:bodyPr wrap="square" lIns="27432" rIns="27432" tIns="27432" bIns="27432">
            <a:spAutoFit/>
          </a:bodyPr>
          <a:lstStyle/>
          <a:p>
            <a:pPr algn="l">
              <a:defRPr sz="1800" b="1">
                <a:solidFill>
                  <a:srgbClr val="123D52"/>
                </a:solidFill>
                <a:latin typeface="Aptos"/>
              </a:defRPr>
            </a:pPr>
            <a:r>
              <a:t>Desde la concepción</a:t>
            </a:r>
          </a:p>
        </p:txBody>
      </p:sp>
      <p:sp>
        <p:nvSpPr>
          <p:cNvPr id="9" name="TextBox 8"/>
          <p:cNvSpPr txBox="1"/>
          <p:nvPr/>
        </p:nvSpPr>
        <p:spPr>
          <a:xfrm>
            <a:off x="932688" y="1837944"/>
            <a:ext cx="2880360" cy="3694176"/>
          </a:xfrm>
          <a:prstGeom prst="rect">
            <a:avLst/>
          </a:prstGeom>
          <a:noFill/>
        </p:spPr>
        <p:txBody>
          <a:bodyPr wrap="square" lIns="27432" rIns="27432" tIns="27432" bIns="27432">
            <a:spAutoFit/>
          </a:bodyPr>
          <a:lstStyle/>
          <a:p>
            <a:r>
              <a:rPr sz="1250" b="0">
                <a:solidFill>
                  <a:srgbClr val="1C262B"/>
                </a:solidFill>
                <a:latin typeface="Aptos"/>
              </a:rPr>
              <a:t>Configurar el servicio en el modelo más protector disponible para privacidad y datos personales.</a:t>
            </a:r>
            <a:br/>
            <a:br/>
            <a:r>
              <a:rPr sz="1250" b="0">
                <a:solidFill>
                  <a:srgbClr val="1C262B"/>
                </a:solidFill>
                <a:latin typeface="Aptos"/>
              </a:rPr>
              <a:t>Diseñar interfaces y flujos que eviten uso compulsivo y decisiones contrarias al mejor interés.</a:t>
            </a:r>
            <a:br/>
            <a:br/>
            <a:r>
              <a:rPr sz="1250" b="0">
                <a:solidFill>
                  <a:srgbClr val="1C262B"/>
                </a:solidFill>
                <a:latin typeface="Aptos"/>
              </a:rPr>
              <a:t>Adecuar contenidos, funcionalidades y restricciones a la edad.</a:t>
            </a:r>
          </a:p>
        </p:txBody>
      </p:sp>
      <p:sp>
        <p:nvSpPr>
          <p:cNvPr id="10" name="Oval 9"/>
          <p:cNvSpPr/>
          <p:nvPr/>
        </p:nvSpPr>
        <p:spPr>
          <a:xfrm>
            <a:off x="5047488" y="2148840"/>
            <a:ext cx="1463040" cy="1463040"/>
          </a:xfrm>
          <a:prstGeom prst="ellipse">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47488" y="2543860"/>
            <a:ext cx="1463040" cy="555955"/>
          </a:xfrm>
          <a:prstGeom prst="rect">
            <a:avLst/>
          </a:prstGeom>
          <a:noFill/>
        </p:spPr>
        <p:txBody>
          <a:bodyPr wrap="square" lIns="27432" rIns="27432" tIns="27432" bIns="27432">
            <a:spAutoFit/>
          </a:bodyPr>
          <a:lstStyle/>
          <a:p>
            <a:pPr algn="ctr">
              <a:defRPr sz="1800" b="1">
                <a:solidFill>
                  <a:srgbClr val="FFFFFF"/>
                </a:solidFill>
                <a:latin typeface="Aptos"/>
              </a:defRPr>
            </a:pPr>
            <a:r>
              <a:t>RIESGO</a:t>
            </a:r>
          </a:p>
        </p:txBody>
      </p:sp>
      <p:sp>
        <p:nvSpPr>
          <p:cNvPr id="12" name="TextBox 11"/>
          <p:cNvSpPr txBox="1"/>
          <p:nvPr/>
        </p:nvSpPr>
        <p:spPr>
          <a:xfrm>
            <a:off x="4754880" y="3703320"/>
            <a:ext cx="2057400" cy="868680"/>
          </a:xfrm>
          <a:prstGeom prst="rect">
            <a:avLst/>
          </a:prstGeom>
          <a:noFill/>
        </p:spPr>
        <p:txBody>
          <a:bodyPr wrap="square" lIns="27432" rIns="27432" tIns="27432" bIns="27432">
            <a:spAutoFit/>
          </a:bodyPr>
          <a:lstStyle/>
          <a:p>
            <a:pPr algn="ctr">
              <a:defRPr sz="1300" b="1">
                <a:solidFill>
                  <a:srgbClr val="123D52"/>
                </a:solidFill>
                <a:latin typeface="Aptos"/>
              </a:defRPr>
            </a:pPr>
            <a:r>
              <a:t>recursos</a:t>
            </a:r>
            <a:br/>
            <a:r>
              <a:t>funcionalidades</a:t>
            </a:r>
            <a:br/>
            <a:r>
              <a:t>sistemas</a:t>
            </a:r>
            <a:br/>
            <a:r>
              <a:t>impactos</a:t>
            </a:r>
          </a:p>
        </p:txBody>
      </p:sp>
      <p:cxnSp>
        <p:nvCxnSpPr>
          <p:cNvPr id="13" name="Connector 12"/>
          <p:cNvCxnSpPr/>
          <p:nvPr/>
        </p:nvCxnSpPr>
        <p:spPr>
          <a:xfrm>
            <a:off x="3931920" y="2880360"/>
            <a:ext cx="1115568" cy="0"/>
          </a:xfrm>
          <a:prstGeom prst="line">
            <a:avLst/>
          </a:prstGeom>
          <a:ln w="25400">
            <a:solidFill>
              <a:srgbClr val="0CA9DD"/>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6510528" y="2880360"/>
            <a:ext cx="896112" cy="0"/>
          </a:xfrm>
          <a:prstGeom prst="line">
            <a:avLst/>
          </a:prstGeom>
          <a:ln w="25400">
            <a:solidFill>
              <a:srgbClr val="0CA9DD"/>
            </a:solidFill>
          </a:ln>
        </p:spPr>
        <p:style>
          <a:lnRef idx="2">
            <a:schemeClr val="accent1"/>
          </a:lnRef>
          <a:fillRef idx="0">
            <a:schemeClr val="accent1"/>
          </a:fillRef>
          <a:effectRef idx="1">
            <a:schemeClr val="accent1"/>
          </a:effectRef>
          <a:fontRef idx="minor">
            <a:schemeClr val="tx1"/>
          </a:fontRef>
        </p:style>
      </p:cxnSp>
      <p:sp>
        <p:nvSpPr>
          <p:cNvPr id="15" name="Rounded Rectangle 14"/>
          <p:cNvSpPr/>
          <p:nvPr/>
        </p:nvSpPr>
        <p:spPr>
          <a:xfrm>
            <a:off x="7406640" y="1234440"/>
            <a:ext cx="4069080" cy="438912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7406640" y="1234440"/>
            <a:ext cx="73152" cy="438912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07808" y="1380744"/>
            <a:ext cx="3749040" cy="384048"/>
          </a:xfrm>
          <a:prstGeom prst="rect">
            <a:avLst/>
          </a:prstGeom>
          <a:noFill/>
        </p:spPr>
        <p:txBody>
          <a:bodyPr wrap="square" lIns="27432" rIns="27432" tIns="27432" bIns="27432">
            <a:spAutoFit/>
          </a:bodyPr>
          <a:lstStyle/>
          <a:p>
            <a:pPr algn="l">
              <a:defRPr sz="1800" b="1">
                <a:solidFill>
                  <a:srgbClr val="123D52"/>
                </a:solidFill>
                <a:latin typeface="Aptos"/>
              </a:defRPr>
            </a:pPr>
            <a:r>
              <a:t>Durante la operación</a:t>
            </a:r>
          </a:p>
        </p:txBody>
      </p:sp>
      <p:sp>
        <p:nvSpPr>
          <p:cNvPr id="18" name="TextBox 17"/>
          <p:cNvSpPr txBox="1"/>
          <p:nvPr/>
        </p:nvSpPr>
        <p:spPr>
          <a:xfrm>
            <a:off x="7607808" y="1837944"/>
            <a:ext cx="3749040" cy="3694176"/>
          </a:xfrm>
          <a:prstGeom prst="rect">
            <a:avLst/>
          </a:prstGeom>
          <a:noFill/>
        </p:spPr>
        <p:txBody>
          <a:bodyPr wrap="square" lIns="27432" rIns="27432" tIns="27432" bIns="27432">
            <a:spAutoFit/>
          </a:bodyPr>
          <a:lstStyle/>
          <a:p>
            <a:pPr algn="l">
              <a:defRPr sz="1200" b="0">
                <a:solidFill>
                  <a:srgbClr val="1C262B"/>
                </a:solidFill>
                <a:latin typeface="Aptos"/>
              </a:defRPr>
            </a:pPr>
            <a:r>
              <a:t>Gestionar riesgos para la seguridad y salud de niños y adolescentes.</a:t>
            </a:r>
            <a:br/>
            <a:br/>
            <a:r>
              <a:t>Impedir exposición a contenidos ilegales, pornográficos o manifiestamente inadecuados.</a:t>
            </a:r>
            <a:br/>
            <a:br/>
            <a:r>
              <a:t>Informar de forma clara, accesible y adecuada a usuarios y responsables.</a:t>
            </a:r>
            <a:br/>
            <a:br/>
            <a:r>
              <a:t>Mantener controles, revisión y evidencia de efectividad.</a:t>
            </a:r>
          </a:p>
        </p:txBody>
      </p:sp>
      <p:sp>
        <p:nvSpPr>
          <p:cNvPr id="19" name="TextBox 18"/>
          <p:cNvSpPr txBox="1"/>
          <p:nvPr/>
        </p:nvSpPr>
        <p:spPr>
          <a:xfrm>
            <a:off x="868680" y="5715000"/>
            <a:ext cx="1828800" cy="274320"/>
          </a:xfrm>
          <a:prstGeom prst="rect">
            <a:avLst/>
          </a:prstGeom>
          <a:noFill/>
        </p:spPr>
        <p:txBody>
          <a:bodyPr wrap="square" lIns="27432" rIns="27432" tIns="27432" bIns="27432">
            <a:spAutoFit/>
          </a:bodyPr>
          <a:lstStyle/>
          <a:p>
            <a:pPr algn="l">
              <a:defRPr sz="1300" b="1">
                <a:solidFill>
                  <a:srgbClr val="546870"/>
                </a:solidFill>
                <a:latin typeface="Aptos"/>
              </a:defRPr>
            </a:pPr>
            <a:r>
              <a:t>Instrumentos prácticos</a:t>
            </a:r>
          </a:p>
        </p:txBody>
      </p:sp>
      <p:sp>
        <p:nvSpPr>
          <p:cNvPr id="20" name="Rounded Rectangle 19"/>
          <p:cNvSpPr/>
          <p:nvPr/>
        </p:nvSpPr>
        <p:spPr>
          <a:xfrm>
            <a:off x="2286000" y="5650992"/>
            <a:ext cx="2057400" cy="411480"/>
          </a:xfrm>
          <a:prstGeom prst="round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2331720" y="5724144"/>
            <a:ext cx="1965960" cy="228600"/>
          </a:xfrm>
          <a:prstGeom prst="rect">
            <a:avLst/>
          </a:prstGeom>
          <a:noFill/>
        </p:spPr>
        <p:txBody>
          <a:bodyPr wrap="square" lIns="27432" rIns="27432" tIns="27432" bIns="27432">
            <a:spAutoFit/>
          </a:bodyPr>
          <a:lstStyle/>
          <a:p>
            <a:r>
              <a:rPr sz="1250" b="1">
                <a:solidFill>
                  <a:srgbClr val="FFFFFF"/>
                </a:solidFill>
                <a:latin typeface="Aptos"/>
              </a:rPr>
              <a:t>verificación de edad</a:t>
            </a:r>
          </a:p>
        </p:txBody>
      </p:sp>
      <p:sp>
        <p:nvSpPr>
          <p:cNvPr id="22" name="Rounded Rectangle 21"/>
          <p:cNvSpPr/>
          <p:nvPr/>
        </p:nvSpPr>
        <p:spPr>
          <a:xfrm>
            <a:off x="4617720" y="5650992"/>
            <a:ext cx="2057400" cy="411480"/>
          </a:xfrm>
          <a:prstGeom prst="round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663440" y="5724144"/>
            <a:ext cx="1965960" cy="228600"/>
          </a:xfrm>
          <a:prstGeom prst="rect">
            <a:avLst/>
          </a:prstGeom>
          <a:noFill/>
        </p:spPr>
        <p:txBody>
          <a:bodyPr wrap="square" lIns="27432" rIns="27432" tIns="27432" bIns="27432">
            <a:spAutoFit/>
          </a:bodyPr>
          <a:lstStyle/>
          <a:p>
            <a:pPr algn="ctr">
              <a:defRPr sz="1200" b="1">
                <a:solidFill>
                  <a:srgbClr val="FFFFFF"/>
                </a:solidFill>
                <a:latin typeface="Aptos"/>
              </a:defRPr>
            </a:pPr>
            <a:r>
              <a:t>supervisión parental</a:t>
            </a:r>
          </a:p>
        </p:txBody>
      </p:sp>
      <p:sp>
        <p:nvSpPr>
          <p:cNvPr id="24" name="Rounded Rectangle 23"/>
          <p:cNvSpPr/>
          <p:nvPr/>
        </p:nvSpPr>
        <p:spPr>
          <a:xfrm>
            <a:off x="6949440" y="5650992"/>
            <a:ext cx="2057400" cy="411480"/>
          </a:xfrm>
          <a:prstGeom prst="round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995159" y="5724144"/>
            <a:ext cx="1965960" cy="228600"/>
          </a:xfrm>
          <a:prstGeom prst="rect">
            <a:avLst/>
          </a:prstGeom>
          <a:noFill/>
        </p:spPr>
        <p:txBody>
          <a:bodyPr wrap="square" lIns="27432" rIns="27432" tIns="27432" bIns="27432">
            <a:spAutoFit/>
          </a:bodyPr>
          <a:lstStyle/>
          <a:p>
            <a:pPr algn="ctr"/>
            <a:r>
              <a:rPr sz="1150" b="1">
                <a:solidFill>
                  <a:srgbClr val="FFFFFF"/>
                </a:solidFill>
                <a:latin typeface="Aptos"/>
              </a:rPr>
              <a:t>moderación de</a:t>
            </a:r>
          </a:p>
          <a:p>
            <a:pPr algn="ctr"/>
            <a:r>
              <a:rPr sz="1150" b="1">
                <a:solidFill>
                  <a:srgbClr val="FFFFFF"/>
                </a:solidFill>
                <a:latin typeface="Aptos"/>
              </a:rPr>
              <a:t>contenido</a:t>
            </a:r>
          </a:p>
        </p:txBody>
      </p:sp>
      <p:sp>
        <p:nvSpPr>
          <p:cNvPr id="26" name="Rounded Rectangle 25"/>
          <p:cNvSpPr/>
          <p:nvPr/>
        </p:nvSpPr>
        <p:spPr>
          <a:xfrm>
            <a:off x="9281159" y="5650992"/>
            <a:ext cx="2057400" cy="411480"/>
          </a:xfrm>
          <a:prstGeom prst="round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9372600" y="5724144"/>
            <a:ext cx="2011680" cy="457200"/>
          </a:xfrm>
          <a:prstGeom prst="rect">
            <a:avLst/>
          </a:prstGeom>
          <a:noFill/>
        </p:spPr>
        <p:txBody>
          <a:bodyPr wrap="square" lIns="27432" rIns="27432" tIns="27432" bIns="27432">
            <a:spAutoFit/>
          </a:bodyPr>
          <a:lstStyle/>
          <a:p>
            <a:pPr algn="ctr"/>
            <a:r>
              <a:rPr sz="1150" b="1">
                <a:solidFill>
                  <a:srgbClr val="FFFFFF"/>
                </a:solidFill>
                <a:latin typeface="Aptos"/>
              </a:rPr>
              <a:t>informes de</a:t>
            </a:r>
          </a:p>
          <a:p>
            <a:pPr algn="ctr"/>
            <a:r>
              <a:rPr sz="1150" b="1">
                <a:solidFill>
                  <a:srgbClr val="FFFFFF"/>
                </a:solidFill>
                <a:latin typeface="Aptos"/>
              </a:rPr>
              <a:t>transparencia</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Protección de datos: minimizar la identidad</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r>
              <a:rPr sz="1500" b="1">
                <a:solidFill>
                  <a:srgbClr val="546870"/>
                </a:solidFill>
              </a:rPr>
              <a:t>13</a:t>
            </a:r>
          </a:p>
        </p:txBody>
      </p:sp>
      <p:sp>
        <p:nvSpPr>
          <p:cNvPr id="5" name="Rounded Rectangle 4"/>
          <p:cNvSpPr/>
          <p:nvPr/>
        </p:nvSpPr>
        <p:spPr>
          <a:xfrm>
            <a:off x="731520" y="1828800"/>
            <a:ext cx="2331720" cy="20116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31520" y="1828800"/>
            <a:ext cx="73152" cy="201168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32688" y="1993392"/>
            <a:ext cx="2011679" cy="411480"/>
          </a:xfrm>
          <a:prstGeom prst="rect">
            <a:avLst/>
          </a:prstGeom>
          <a:noFill/>
        </p:spPr>
        <p:txBody>
          <a:bodyPr wrap="square" lIns="27432" rIns="27432" tIns="27432" bIns="27432">
            <a:spAutoFit/>
          </a:bodyPr>
          <a:lstStyle/>
          <a:p>
            <a:pPr algn="l">
              <a:defRPr sz="1700" b="1">
                <a:solidFill>
                  <a:srgbClr val="123D52"/>
                </a:solidFill>
                <a:latin typeface="Aptos"/>
              </a:defRPr>
            </a:pPr>
            <a:r>
              <a:t>Usuario</a:t>
            </a:r>
          </a:p>
        </p:txBody>
      </p:sp>
      <p:sp>
        <p:nvSpPr>
          <p:cNvPr id="8" name="TextBox 7"/>
          <p:cNvSpPr txBox="1"/>
          <p:nvPr/>
        </p:nvSpPr>
        <p:spPr>
          <a:xfrm>
            <a:off x="932688" y="2450592"/>
            <a:ext cx="2011679" cy="1261872"/>
          </a:xfrm>
          <a:prstGeom prst="rect">
            <a:avLst/>
          </a:prstGeom>
          <a:noFill/>
        </p:spPr>
        <p:txBody>
          <a:bodyPr wrap="square" lIns="27432" rIns="27432" tIns="27432" bIns="27432">
            <a:spAutoFit/>
          </a:bodyPr>
          <a:lstStyle/>
          <a:p>
            <a:pPr algn="l">
              <a:defRPr sz="1300" b="0">
                <a:solidFill>
                  <a:srgbClr val="1C262B"/>
                </a:solidFill>
                <a:latin typeface="Aptos"/>
              </a:defRPr>
            </a:pPr>
            <a:r>
              <a:t>Aporta evidencia al verificador cuando sea necesario.</a:t>
            </a:r>
          </a:p>
        </p:txBody>
      </p:sp>
      <p:sp>
        <p:nvSpPr>
          <p:cNvPr id="9" name="Rounded Rectangle 8"/>
          <p:cNvSpPr/>
          <p:nvPr/>
        </p:nvSpPr>
        <p:spPr>
          <a:xfrm>
            <a:off x="3657600" y="1828800"/>
            <a:ext cx="2514600" cy="20116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3657600" y="1828800"/>
            <a:ext cx="73152" cy="201168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858768" y="1993392"/>
            <a:ext cx="2194560" cy="411480"/>
          </a:xfrm>
          <a:prstGeom prst="rect">
            <a:avLst/>
          </a:prstGeom>
          <a:noFill/>
        </p:spPr>
        <p:txBody>
          <a:bodyPr wrap="square" lIns="27432" rIns="27432" tIns="27432" bIns="27432">
            <a:spAutoFit/>
          </a:bodyPr>
          <a:lstStyle/>
          <a:p>
            <a:pPr algn="l">
              <a:defRPr sz="1700" b="1">
                <a:solidFill>
                  <a:srgbClr val="123D52"/>
                </a:solidFill>
                <a:latin typeface="Aptos"/>
              </a:defRPr>
            </a:pPr>
            <a:r>
              <a:t>Verificador / infraestructura</a:t>
            </a:r>
          </a:p>
        </p:txBody>
      </p:sp>
      <p:sp>
        <p:nvSpPr>
          <p:cNvPr id="12" name="TextBox 11"/>
          <p:cNvSpPr txBox="1"/>
          <p:nvPr/>
        </p:nvSpPr>
        <p:spPr>
          <a:xfrm>
            <a:off x="3858768" y="2450592"/>
            <a:ext cx="2194560" cy="1261872"/>
          </a:xfrm>
          <a:prstGeom prst="rect">
            <a:avLst/>
          </a:prstGeom>
          <a:noFill/>
        </p:spPr>
        <p:txBody>
          <a:bodyPr wrap="square" lIns="27432" rIns="27432" tIns="27432" bIns="27432">
            <a:spAutoFit/>
          </a:bodyPr>
          <a:lstStyle/>
          <a:p>
            <a:pPr algn="l">
              <a:defRPr sz="1300" b="0">
                <a:solidFill>
                  <a:srgbClr val="1C262B"/>
                </a:solidFill>
                <a:latin typeface="Aptos"/>
              </a:defRPr>
            </a:pPr>
            <a:r>
              <a:t>Comprueba el atributo etario y genera una credencial o token.</a:t>
            </a:r>
          </a:p>
        </p:txBody>
      </p:sp>
      <p:sp>
        <p:nvSpPr>
          <p:cNvPr id="13" name="Rounded Rectangle 12"/>
          <p:cNvSpPr/>
          <p:nvPr/>
        </p:nvSpPr>
        <p:spPr>
          <a:xfrm>
            <a:off x="6812280" y="1828800"/>
            <a:ext cx="2240280" cy="20116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812280" y="1828800"/>
            <a:ext cx="73152" cy="201168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13448" y="1993392"/>
            <a:ext cx="1920240" cy="411480"/>
          </a:xfrm>
          <a:prstGeom prst="rect">
            <a:avLst/>
          </a:prstGeom>
          <a:noFill/>
        </p:spPr>
        <p:txBody>
          <a:bodyPr wrap="square" lIns="27432" rIns="27432" tIns="27432" bIns="27432">
            <a:spAutoFit/>
          </a:bodyPr>
          <a:lstStyle/>
          <a:p>
            <a:pPr algn="l">
              <a:defRPr sz="1700" b="1">
                <a:solidFill>
                  <a:srgbClr val="123D52"/>
                </a:solidFill>
                <a:latin typeface="Aptos"/>
              </a:defRPr>
            </a:pPr>
            <a:r>
              <a:t>Token etario</a:t>
            </a:r>
          </a:p>
        </p:txBody>
      </p:sp>
      <p:sp>
        <p:nvSpPr>
          <p:cNvPr id="16" name="TextBox 15"/>
          <p:cNvSpPr txBox="1"/>
          <p:nvPr/>
        </p:nvSpPr>
        <p:spPr>
          <a:xfrm>
            <a:off x="7013448" y="2450592"/>
            <a:ext cx="1920240" cy="1261872"/>
          </a:xfrm>
          <a:prstGeom prst="rect">
            <a:avLst/>
          </a:prstGeom>
          <a:noFill/>
        </p:spPr>
        <p:txBody>
          <a:bodyPr wrap="square" lIns="27432" rIns="27432" tIns="27432" bIns="27432">
            <a:spAutoFit/>
          </a:bodyPr>
          <a:lstStyle/>
          <a:p>
            <a:pPr algn="l">
              <a:defRPr sz="1300" b="0">
                <a:solidFill>
                  <a:srgbClr val="1C262B"/>
                </a:solidFill>
                <a:latin typeface="Aptos"/>
              </a:defRPr>
            </a:pPr>
            <a:r>
              <a:t>Ej.: «18+»</a:t>
            </a:r>
            <a:br/>
            <a:r>
              <a:t>Sin identidad civil.</a:t>
            </a:r>
          </a:p>
        </p:txBody>
      </p:sp>
      <p:sp>
        <p:nvSpPr>
          <p:cNvPr id="17" name="Rounded Rectangle 16"/>
          <p:cNvSpPr/>
          <p:nvPr/>
        </p:nvSpPr>
        <p:spPr>
          <a:xfrm>
            <a:off x="9646920" y="1828800"/>
            <a:ext cx="1828800" cy="20116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9646920" y="1828800"/>
            <a:ext cx="73152" cy="2011680"/>
          </a:xfrm>
          <a:prstGeom prst="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848088" y="1993392"/>
            <a:ext cx="1508760" cy="411480"/>
          </a:xfrm>
          <a:prstGeom prst="rect">
            <a:avLst/>
          </a:prstGeom>
          <a:noFill/>
        </p:spPr>
        <p:txBody>
          <a:bodyPr wrap="square" lIns="27432" rIns="27432" tIns="27432" bIns="27432">
            <a:spAutoFit/>
          </a:bodyPr>
          <a:lstStyle/>
          <a:p>
            <a:pPr algn="l">
              <a:defRPr sz="1700" b="1">
                <a:solidFill>
                  <a:srgbClr val="123D52"/>
                </a:solidFill>
                <a:latin typeface="Aptos"/>
              </a:defRPr>
            </a:pPr>
            <a:r>
              <a:t>Servicio</a:t>
            </a:r>
          </a:p>
        </p:txBody>
      </p:sp>
      <p:sp>
        <p:nvSpPr>
          <p:cNvPr id="20" name="TextBox 19"/>
          <p:cNvSpPr txBox="1"/>
          <p:nvPr/>
        </p:nvSpPr>
        <p:spPr>
          <a:xfrm>
            <a:off x="9848088" y="2450592"/>
            <a:ext cx="1508760" cy="1261872"/>
          </a:xfrm>
          <a:prstGeom prst="rect">
            <a:avLst/>
          </a:prstGeom>
          <a:noFill/>
        </p:spPr>
        <p:txBody>
          <a:bodyPr wrap="square" lIns="27432" rIns="27432" tIns="27432" bIns="27432">
            <a:spAutoFit/>
          </a:bodyPr>
          <a:lstStyle/>
          <a:p>
            <a:pPr algn="l">
              <a:defRPr sz="1200" b="0">
                <a:solidFill>
                  <a:srgbClr val="1C262B"/>
                </a:solidFill>
                <a:latin typeface="Aptos"/>
              </a:defRPr>
            </a:pPr>
            <a:r>
              <a:t>Recibe solo lo necesario para adaptar el acceso.</a:t>
            </a:r>
          </a:p>
        </p:txBody>
      </p:sp>
      <p:cxnSp>
        <p:nvCxnSpPr>
          <p:cNvPr id="21" name="Connector 20"/>
          <p:cNvCxnSpPr/>
          <p:nvPr/>
        </p:nvCxnSpPr>
        <p:spPr>
          <a:xfrm>
            <a:off x="3063240" y="2834640"/>
            <a:ext cx="594360" cy="0"/>
          </a:xfrm>
          <a:prstGeom prst="line">
            <a:avLst/>
          </a:prstGeom>
          <a:ln w="38100">
            <a:solidFill>
              <a:srgbClr val="0CA9DD"/>
            </a:solidFill>
          </a:ln>
        </p:spPr>
        <p:style>
          <a:lnRef idx="2">
            <a:schemeClr val="accent1"/>
          </a:lnRef>
          <a:fillRef idx="0">
            <a:schemeClr val="accent1"/>
          </a:fillRef>
          <a:effectRef idx="1">
            <a:schemeClr val="accent1"/>
          </a:effectRef>
          <a:fontRef idx="minor">
            <a:schemeClr val="tx1"/>
          </a:fontRef>
        </p:style>
      </p:cxnSp>
      <p:cxnSp>
        <p:nvCxnSpPr>
          <p:cNvPr id="22" name="Connector 21"/>
          <p:cNvCxnSpPr/>
          <p:nvPr/>
        </p:nvCxnSpPr>
        <p:spPr>
          <a:xfrm>
            <a:off x="6172200" y="2834640"/>
            <a:ext cx="640080" cy="0"/>
          </a:xfrm>
          <a:prstGeom prst="line">
            <a:avLst/>
          </a:prstGeom>
          <a:ln w="38100">
            <a:solidFill>
              <a:srgbClr val="0CA9DD"/>
            </a:solidFill>
          </a:ln>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a:off x="9052560" y="2834640"/>
            <a:ext cx="594360" cy="0"/>
          </a:xfrm>
          <a:prstGeom prst="line">
            <a:avLst/>
          </a:prstGeom>
          <a:ln w="38100">
            <a:solidFill>
              <a:srgbClr val="0CA9DD"/>
            </a:solidFill>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1005840" y="4754880"/>
            <a:ext cx="10149840" cy="731520"/>
          </a:xfrm>
          <a:prstGeom prst="rect">
            <a:avLst/>
          </a:prstGeom>
          <a:noFill/>
        </p:spPr>
        <p:txBody>
          <a:bodyPr wrap="square" lIns="27432" rIns="27432" tIns="27432" bIns="27432">
            <a:spAutoFit/>
          </a:bodyPr>
          <a:lstStyle/>
          <a:p>
            <a:pPr algn="ctr">
              <a:defRPr sz="1700" b="1">
                <a:solidFill>
                  <a:srgbClr val="123D52"/>
                </a:solidFill>
                <a:latin typeface="Aptos"/>
              </a:defRPr>
            </a:pPr>
            <a:r>
              <a:t>Arquitecturas con credenciales verificables, tokenización y modelos «double-blind» pueden reducir rastreo y circulación de datos.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El papel de la ANPD</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r>
              <a:rPr sz="1500" b="1">
                <a:solidFill>
                  <a:srgbClr val="546870"/>
                </a:solidFill>
              </a:rPr>
              <a:t>14</a:t>
            </a:r>
          </a:p>
        </p:txBody>
      </p:sp>
      <p:sp>
        <p:nvSpPr>
          <p:cNvPr id="5" name="Oval 4"/>
          <p:cNvSpPr/>
          <p:nvPr/>
        </p:nvSpPr>
        <p:spPr>
          <a:xfrm>
            <a:off x="5212080" y="2057400"/>
            <a:ext cx="1783080" cy="1783080"/>
          </a:xfrm>
          <a:prstGeom prst="ellipse">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212080" y="2556662"/>
            <a:ext cx="1783080" cy="624078"/>
          </a:xfrm>
          <a:prstGeom prst="rect">
            <a:avLst/>
          </a:prstGeom>
          <a:noFill/>
        </p:spPr>
        <p:txBody>
          <a:bodyPr wrap="square" lIns="27432" rIns="27432" tIns="27432" bIns="27432">
            <a:spAutoFit/>
          </a:bodyPr>
          <a:lstStyle/>
          <a:p>
            <a:pPr algn="ctr">
              <a:defRPr sz="2200" b="1">
                <a:solidFill>
                  <a:srgbClr val="FFFFFF"/>
                </a:solidFill>
                <a:latin typeface="Aptos"/>
              </a:defRPr>
            </a:pPr>
            <a:r>
              <a:t>ANPD</a:t>
            </a:r>
          </a:p>
        </p:txBody>
      </p:sp>
      <p:sp>
        <p:nvSpPr>
          <p:cNvPr id="7" name="Rounded Rectangle 6"/>
          <p:cNvSpPr/>
          <p:nvPr/>
        </p:nvSpPr>
        <p:spPr>
          <a:xfrm>
            <a:off x="914400" y="1143000"/>
            <a:ext cx="2514600" cy="13258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914400" y="1143000"/>
            <a:ext cx="73152" cy="132588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115568" y="1307592"/>
            <a:ext cx="2194560" cy="411480"/>
          </a:xfrm>
          <a:prstGeom prst="rect">
            <a:avLst/>
          </a:prstGeom>
          <a:noFill/>
        </p:spPr>
        <p:txBody>
          <a:bodyPr wrap="square" lIns="27432" rIns="27432" tIns="27432" bIns="27432">
            <a:spAutoFit/>
          </a:bodyPr>
          <a:lstStyle/>
          <a:p>
            <a:pPr algn="l">
              <a:defRPr sz="1500" b="1">
                <a:solidFill>
                  <a:srgbClr val="123D52"/>
                </a:solidFill>
                <a:latin typeface="Aptos"/>
              </a:defRPr>
            </a:pPr>
            <a:r>
              <a:t>REGULAR</a:t>
            </a:r>
          </a:p>
        </p:txBody>
      </p:sp>
      <p:sp>
        <p:nvSpPr>
          <p:cNvPr id="10" name="TextBox 9"/>
          <p:cNvSpPr txBox="1"/>
          <p:nvPr/>
        </p:nvSpPr>
        <p:spPr>
          <a:xfrm>
            <a:off x="1115568" y="1764792"/>
            <a:ext cx="2194560" cy="576072"/>
          </a:xfrm>
          <a:prstGeom prst="rect">
            <a:avLst/>
          </a:prstGeom>
          <a:noFill/>
        </p:spPr>
        <p:txBody>
          <a:bodyPr wrap="square" lIns="27432" rIns="27432" tIns="27432" bIns="27432">
            <a:spAutoFit/>
          </a:bodyPr>
          <a:lstStyle/>
          <a:p>
            <a:pPr algn="l">
              <a:defRPr sz="1100" b="0">
                <a:solidFill>
                  <a:srgbClr val="1C262B"/>
                </a:solidFill>
                <a:latin typeface="Aptos"/>
              </a:defRPr>
            </a:pPr>
            <a:r>
              <a:t>Precisar requisitos y estándares técnicos.</a:t>
            </a:r>
          </a:p>
        </p:txBody>
      </p:sp>
      <p:sp>
        <p:nvSpPr>
          <p:cNvPr id="11" name="Rounded Rectangle 10"/>
          <p:cNvSpPr/>
          <p:nvPr/>
        </p:nvSpPr>
        <p:spPr>
          <a:xfrm>
            <a:off x="914400" y="4069080"/>
            <a:ext cx="2514600" cy="13258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914400" y="4069080"/>
            <a:ext cx="73152" cy="132588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115568" y="4233672"/>
            <a:ext cx="2194560" cy="411480"/>
          </a:xfrm>
          <a:prstGeom prst="rect">
            <a:avLst/>
          </a:prstGeom>
          <a:noFill/>
        </p:spPr>
        <p:txBody>
          <a:bodyPr wrap="square" lIns="27432" rIns="27432" tIns="27432" bIns="27432">
            <a:spAutoFit/>
          </a:bodyPr>
          <a:lstStyle/>
          <a:p>
            <a:pPr algn="l">
              <a:defRPr sz="1500" b="1">
                <a:solidFill>
                  <a:srgbClr val="123D52"/>
                </a:solidFill>
                <a:latin typeface="Aptos"/>
              </a:defRPr>
            </a:pPr>
            <a:r>
              <a:t>ORIENTAR</a:t>
            </a:r>
          </a:p>
        </p:txBody>
      </p:sp>
      <p:sp>
        <p:nvSpPr>
          <p:cNvPr id="14" name="TextBox 13"/>
          <p:cNvSpPr txBox="1"/>
          <p:nvPr/>
        </p:nvSpPr>
        <p:spPr>
          <a:xfrm>
            <a:off x="1115568" y="4690872"/>
            <a:ext cx="2194560" cy="576072"/>
          </a:xfrm>
          <a:prstGeom prst="rect">
            <a:avLst/>
          </a:prstGeom>
          <a:noFill/>
        </p:spPr>
        <p:txBody>
          <a:bodyPr wrap="square" lIns="27432" rIns="27432" tIns="27432" bIns="27432">
            <a:spAutoFit/>
          </a:bodyPr>
          <a:lstStyle/>
          <a:p>
            <a:pPr algn="l">
              <a:defRPr sz="1100" b="0">
                <a:solidFill>
                  <a:srgbClr val="1C262B"/>
                </a:solidFill>
                <a:latin typeface="Aptos"/>
              </a:defRPr>
            </a:pPr>
            <a:r>
              <a:t>Guías, recomendaciones y criterios interpretativos.</a:t>
            </a:r>
          </a:p>
        </p:txBody>
      </p:sp>
      <p:sp>
        <p:nvSpPr>
          <p:cNvPr id="15" name="Rounded Rectangle 14"/>
          <p:cNvSpPr/>
          <p:nvPr/>
        </p:nvSpPr>
        <p:spPr>
          <a:xfrm>
            <a:off x="8823960" y="1143000"/>
            <a:ext cx="2514600" cy="13258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823960" y="1143000"/>
            <a:ext cx="73152" cy="132588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025128" y="1307592"/>
            <a:ext cx="2194560" cy="411480"/>
          </a:xfrm>
          <a:prstGeom prst="rect">
            <a:avLst/>
          </a:prstGeom>
          <a:noFill/>
        </p:spPr>
        <p:txBody>
          <a:bodyPr wrap="square" lIns="27432" rIns="27432" tIns="27432" bIns="27432">
            <a:spAutoFit/>
          </a:bodyPr>
          <a:lstStyle/>
          <a:p>
            <a:pPr algn="l">
              <a:defRPr sz="1500" b="1">
                <a:solidFill>
                  <a:srgbClr val="123D52"/>
                </a:solidFill>
                <a:latin typeface="Aptos"/>
              </a:defRPr>
            </a:pPr>
            <a:r>
              <a:t>SUPERVISAR</a:t>
            </a:r>
          </a:p>
        </p:txBody>
      </p:sp>
      <p:sp>
        <p:nvSpPr>
          <p:cNvPr id="18" name="TextBox 17"/>
          <p:cNvSpPr txBox="1"/>
          <p:nvPr/>
        </p:nvSpPr>
        <p:spPr>
          <a:xfrm>
            <a:off x="9025128" y="1764792"/>
            <a:ext cx="2194560" cy="576072"/>
          </a:xfrm>
          <a:prstGeom prst="rect">
            <a:avLst/>
          </a:prstGeom>
          <a:noFill/>
        </p:spPr>
        <p:txBody>
          <a:bodyPr wrap="square" lIns="27432" rIns="27432" tIns="27432" bIns="27432">
            <a:spAutoFit/>
          </a:bodyPr>
          <a:lstStyle/>
          <a:p>
            <a:pPr algn="l">
              <a:defRPr sz="1100" b="0">
                <a:solidFill>
                  <a:srgbClr val="1C262B"/>
                </a:solidFill>
                <a:latin typeface="Aptos"/>
              </a:defRPr>
            </a:pPr>
            <a:r>
              <a:t>Monitorear la implementación y la gestión de riesgos.</a:t>
            </a:r>
          </a:p>
        </p:txBody>
      </p:sp>
      <p:sp>
        <p:nvSpPr>
          <p:cNvPr id="19" name="Rounded Rectangle 18"/>
          <p:cNvSpPr/>
          <p:nvPr/>
        </p:nvSpPr>
        <p:spPr>
          <a:xfrm>
            <a:off x="8823960" y="4069080"/>
            <a:ext cx="2514600" cy="13258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8823960" y="4069080"/>
            <a:ext cx="73152" cy="1325880"/>
          </a:xfrm>
          <a:prstGeom prst="rect">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025128" y="4233672"/>
            <a:ext cx="2194560" cy="411480"/>
          </a:xfrm>
          <a:prstGeom prst="rect">
            <a:avLst/>
          </a:prstGeom>
          <a:noFill/>
        </p:spPr>
        <p:txBody>
          <a:bodyPr wrap="square" lIns="27432" rIns="27432" tIns="27432" bIns="27432">
            <a:spAutoFit/>
          </a:bodyPr>
          <a:lstStyle/>
          <a:p>
            <a:pPr algn="l">
              <a:defRPr sz="1500" b="1">
                <a:solidFill>
                  <a:srgbClr val="123D52"/>
                </a:solidFill>
                <a:latin typeface="Aptos"/>
              </a:defRPr>
            </a:pPr>
            <a:r>
              <a:t>FISCALIZAR</a:t>
            </a:r>
          </a:p>
        </p:txBody>
      </p:sp>
      <p:sp>
        <p:nvSpPr>
          <p:cNvPr id="22" name="TextBox 21"/>
          <p:cNvSpPr txBox="1"/>
          <p:nvPr/>
        </p:nvSpPr>
        <p:spPr>
          <a:xfrm>
            <a:off x="9025128" y="4690872"/>
            <a:ext cx="2194560" cy="576072"/>
          </a:xfrm>
          <a:prstGeom prst="rect">
            <a:avLst/>
          </a:prstGeom>
          <a:noFill/>
        </p:spPr>
        <p:txBody>
          <a:bodyPr wrap="square" lIns="27432" rIns="27432" tIns="27432" bIns="27432">
            <a:spAutoFit/>
          </a:bodyPr>
          <a:lstStyle/>
          <a:p>
            <a:pPr algn="l">
              <a:defRPr sz="1100" b="0">
                <a:solidFill>
                  <a:srgbClr val="1C262B"/>
                </a:solidFill>
                <a:latin typeface="Aptos"/>
              </a:defRPr>
            </a:pPr>
            <a:r>
              <a:t>Exigir adecuación y actuar frente a incumplimientos.</a:t>
            </a:r>
          </a:p>
        </p:txBody>
      </p:sp>
      <p:cxnSp>
        <p:nvCxnSpPr>
          <p:cNvPr id="23" name="Connector 22"/>
          <p:cNvCxnSpPr/>
          <p:nvPr/>
        </p:nvCxnSpPr>
        <p:spPr>
          <a:xfrm flipH="1" flipV="1">
            <a:off x="3429000" y="1828800"/>
            <a:ext cx="2670048" cy="1097280"/>
          </a:xfrm>
          <a:prstGeom prst="line">
            <a:avLst/>
          </a:prstGeom>
          <a:ln w="25400">
            <a:solidFill>
              <a:srgbClr val="A0B4BB"/>
            </a:solidFill>
          </a:ln>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flipH="1">
            <a:off x="3429000" y="2926080"/>
            <a:ext cx="2670048" cy="1737360"/>
          </a:xfrm>
          <a:prstGeom prst="line">
            <a:avLst/>
          </a:prstGeom>
          <a:ln w="25400">
            <a:solidFill>
              <a:srgbClr val="A0B4BB"/>
            </a:solidFill>
          </a:ln>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flipV="1">
            <a:off x="6099048" y="1828800"/>
            <a:ext cx="2724912" cy="1097280"/>
          </a:xfrm>
          <a:prstGeom prst="line">
            <a:avLst/>
          </a:prstGeom>
          <a:ln w="25400">
            <a:solidFill>
              <a:srgbClr val="A0B4BB"/>
            </a:solidFill>
          </a:ln>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6099048" y="2926080"/>
            <a:ext cx="2724912" cy="1737360"/>
          </a:xfrm>
          <a:prstGeom prst="line">
            <a:avLst/>
          </a:prstGeom>
          <a:ln w="25400">
            <a:solidFill>
              <a:srgbClr val="A0B4BB"/>
            </a:solidFill>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005840" y="5715000"/>
            <a:ext cx="10058400" cy="365760"/>
          </a:xfrm>
          <a:prstGeom prst="rect">
            <a:avLst/>
          </a:prstGeom>
          <a:noFill/>
        </p:spPr>
        <p:txBody>
          <a:bodyPr wrap="square" lIns="27432" rIns="27432" tIns="27432" bIns="27432">
            <a:spAutoFit/>
          </a:bodyPr>
          <a:lstStyle/>
          <a:p>
            <a:pPr algn="ctr">
              <a:defRPr sz="1600" b="1">
                <a:solidFill>
                  <a:srgbClr val="123D52"/>
                </a:solidFill>
                <a:latin typeface="Aptos"/>
              </a:defRPr>
            </a:pPr>
            <a:r>
              <a:t>La ANPD conecta protección de datos, seguridad digital y protección integral de niños y adolescentes.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Cinco ideas para llevar</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r>
              <a:rPr sz="1500" b="1">
                <a:solidFill>
                  <a:srgbClr val="546870"/>
                </a:solidFill>
              </a:rPr>
              <a:t>15</a:t>
            </a:r>
          </a:p>
        </p:txBody>
      </p:sp>
      <p:sp>
        <p:nvSpPr>
          <p:cNvPr id="5" name="Oval 4"/>
          <p:cNvSpPr/>
          <p:nvPr/>
        </p:nvSpPr>
        <p:spPr>
          <a:xfrm>
            <a:off x="914400" y="1143000"/>
            <a:ext cx="502920" cy="502920"/>
          </a:xfrm>
          <a:prstGeom prst="ellipse">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1283817"/>
            <a:ext cx="502920" cy="176022"/>
          </a:xfrm>
          <a:prstGeom prst="rect">
            <a:avLst/>
          </a:prstGeom>
          <a:noFill/>
        </p:spPr>
        <p:txBody>
          <a:bodyPr wrap="square" lIns="27432" rIns="27432" tIns="27432" bIns="27432">
            <a:spAutoFit/>
          </a:bodyPr>
          <a:lstStyle/>
          <a:p>
            <a:pPr algn="ctr">
              <a:defRPr sz="1500" b="1">
                <a:solidFill>
                  <a:srgbClr val="FFFFFF"/>
                </a:solidFill>
                <a:latin typeface="Aptos"/>
              </a:defRPr>
            </a:pPr>
            <a:r>
              <a:t>1</a:t>
            </a:r>
          </a:p>
        </p:txBody>
      </p:sp>
      <p:sp>
        <p:nvSpPr>
          <p:cNvPr id="7" name="TextBox 6"/>
          <p:cNvSpPr txBox="1"/>
          <p:nvPr/>
        </p:nvSpPr>
        <p:spPr>
          <a:xfrm>
            <a:off x="1645920" y="1124712"/>
            <a:ext cx="2743200" cy="274320"/>
          </a:xfrm>
          <a:prstGeom prst="rect">
            <a:avLst/>
          </a:prstGeom>
          <a:noFill/>
        </p:spPr>
        <p:txBody>
          <a:bodyPr wrap="square" lIns="27432" rIns="27432" tIns="27432" bIns="27432">
            <a:spAutoFit/>
          </a:bodyPr>
          <a:lstStyle/>
          <a:p>
            <a:pPr algn="l">
              <a:defRPr sz="1600" b="1">
                <a:solidFill>
                  <a:srgbClr val="123D52"/>
                </a:solidFill>
                <a:latin typeface="Aptos"/>
              </a:defRPr>
            </a:pPr>
            <a:r>
              <a:t>Alcance amplio</a:t>
            </a:r>
          </a:p>
        </p:txBody>
      </p:sp>
      <p:sp>
        <p:nvSpPr>
          <p:cNvPr id="8" name="TextBox 7"/>
          <p:cNvSpPr txBox="1"/>
          <p:nvPr/>
        </p:nvSpPr>
        <p:spPr>
          <a:xfrm>
            <a:off x="4160520" y="1124712"/>
            <a:ext cx="6766560" cy="365760"/>
          </a:xfrm>
          <a:prstGeom prst="rect">
            <a:avLst/>
          </a:prstGeom>
          <a:noFill/>
        </p:spPr>
        <p:txBody>
          <a:bodyPr wrap="square" lIns="27432" rIns="27432" tIns="27432" bIns="27432">
            <a:spAutoFit/>
          </a:bodyPr>
          <a:lstStyle/>
          <a:p>
            <a:pPr algn="l">
              <a:defRPr sz="1400" b="0">
                <a:solidFill>
                  <a:srgbClr val="1C262B"/>
                </a:solidFill>
                <a:latin typeface="Aptos"/>
              </a:defRPr>
            </a:pPr>
            <a:r>
              <a:t>Dirigido a menores o de acceso probable.</a:t>
            </a:r>
          </a:p>
        </p:txBody>
      </p:sp>
      <p:sp>
        <p:nvSpPr>
          <p:cNvPr id="9" name="Oval 8"/>
          <p:cNvSpPr/>
          <p:nvPr/>
        </p:nvSpPr>
        <p:spPr>
          <a:xfrm>
            <a:off x="914400" y="2075688"/>
            <a:ext cx="502920" cy="502920"/>
          </a:xfrm>
          <a:prstGeom prst="ellipse">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14400" y="2216505"/>
            <a:ext cx="502920" cy="176022"/>
          </a:xfrm>
          <a:prstGeom prst="rect">
            <a:avLst/>
          </a:prstGeom>
          <a:noFill/>
        </p:spPr>
        <p:txBody>
          <a:bodyPr wrap="square" lIns="27432" rIns="27432" tIns="27432" bIns="27432">
            <a:spAutoFit/>
          </a:bodyPr>
          <a:lstStyle/>
          <a:p>
            <a:pPr algn="ctr">
              <a:defRPr sz="1500" b="1">
                <a:solidFill>
                  <a:srgbClr val="FFFFFF"/>
                </a:solidFill>
                <a:latin typeface="Aptos"/>
              </a:defRPr>
            </a:pPr>
            <a:r>
              <a:t>2</a:t>
            </a:r>
          </a:p>
        </p:txBody>
      </p:sp>
      <p:sp>
        <p:nvSpPr>
          <p:cNvPr id="11" name="TextBox 10"/>
          <p:cNvSpPr txBox="1"/>
          <p:nvPr/>
        </p:nvSpPr>
        <p:spPr>
          <a:xfrm>
            <a:off x="1645920" y="2057400"/>
            <a:ext cx="2743200" cy="274320"/>
          </a:xfrm>
          <a:prstGeom prst="rect">
            <a:avLst/>
          </a:prstGeom>
          <a:noFill/>
        </p:spPr>
        <p:txBody>
          <a:bodyPr wrap="square" lIns="27432" rIns="27432" tIns="27432" bIns="27432">
            <a:spAutoFit/>
          </a:bodyPr>
          <a:lstStyle/>
          <a:p>
            <a:pPr algn="l">
              <a:defRPr sz="1600" b="1">
                <a:solidFill>
                  <a:srgbClr val="123D52"/>
                </a:solidFill>
                <a:latin typeface="Aptos"/>
              </a:defRPr>
            </a:pPr>
            <a:r>
              <a:t>Protección por diseño</a:t>
            </a:r>
          </a:p>
        </p:txBody>
      </p:sp>
      <p:sp>
        <p:nvSpPr>
          <p:cNvPr id="12" name="TextBox 11"/>
          <p:cNvSpPr txBox="1"/>
          <p:nvPr/>
        </p:nvSpPr>
        <p:spPr>
          <a:xfrm>
            <a:off x="4160520" y="2057400"/>
            <a:ext cx="6766560" cy="365760"/>
          </a:xfrm>
          <a:prstGeom prst="rect">
            <a:avLst/>
          </a:prstGeom>
          <a:noFill/>
        </p:spPr>
        <p:txBody>
          <a:bodyPr wrap="square" lIns="27432" rIns="27432" tIns="27432" bIns="27432">
            <a:spAutoFit/>
          </a:bodyPr>
          <a:lstStyle/>
          <a:p>
            <a:pPr algn="l">
              <a:defRPr sz="1400" b="0">
                <a:solidFill>
                  <a:srgbClr val="1C262B"/>
                </a:solidFill>
                <a:latin typeface="Aptos"/>
              </a:defRPr>
            </a:pPr>
            <a:r>
              <a:t>La seguridad infantil empieza en la arquitectura.</a:t>
            </a:r>
          </a:p>
        </p:txBody>
      </p:sp>
      <p:sp>
        <p:nvSpPr>
          <p:cNvPr id="13" name="Oval 12"/>
          <p:cNvSpPr/>
          <p:nvPr/>
        </p:nvSpPr>
        <p:spPr>
          <a:xfrm>
            <a:off x="914400" y="3008376"/>
            <a:ext cx="502920" cy="502920"/>
          </a:xfrm>
          <a:prstGeom prst="ellipse">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14400" y="3149193"/>
            <a:ext cx="502920" cy="176022"/>
          </a:xfrm>
          <a:prstGeom prst="rect">
            <a:avLst/>
          </a:prstGeom>
          <a:noFill/>
        </p:spPr>
        <p:txBody>
          <a:bodyPr wrap="square" lIns="27432" rIns="27432" tIns="27432" bIns="27432">
            <a:spAutoFit/>
          </a:bodyPr>
          <a:lstStyle/>
          <a:p>
            <a:pPr algn="ctr">
              <a:defRPr sz="1500" b="1">
                <a:solidFill>
                  <a:srgbClr val="FFFFFF"/>
                </a:solidFill>
                <a:latin typeface="Aptos"/>
              </a:defRPr>
            </a:pPr>
            <a:r>
              <a:t>3</a:t>
            </a:r>
          </a:p>
        </p:txBody>
      </p:sp>
      <p:sp>
        <p:nvSpPr>
          <p:cNvPr id="15" name="TextBox 14"/>
          <p:cNvSpPr txBox="1"/>
          <p:nvPr/>
        </p:nvSpPr>
        <p:spPr>
          <a:xfrm>
            <a:off x="1645920" y="2990088"/>
            <a:ext cx="2743200" cy="274320"/>
          </a:xfrm>
          <a:prstGeom prst="rect">
            <a:avLst/>
          </a:prstGeom>
          <a:noFill/>
        </p:spPr>
        <p:txBody>
          <a:bodyPr wrap="square" lIns="27432" rIns="27432" tIns="27432" bIns="27432">
            <a:spAutoFit/>
          </a:bodyPr>
          <a:lstStyle/>
          <a:p>
            <a:pPr algn="l">
              <a:defRPr sz="1600" b="1">
                <a:solidFill>
                  <a:srgbClr val="123D52"/>
                </a:solidFill>
                <a:latin typeface="Aptos"/>
              </a:defRPr>
            </a:pPr>
            <a:r>
              <a:t>Dos capas etarias</a:t>
            </a:r>
          </a:p>
        </p:txBody>
      </p:sp>
      <p:sp>
        <p:nvSpPr>
          <p:cNvPr id="16" name="TextBox 15"/>
          <p:cNvSpPr txBox="1"/>
          <p:nvPr/>
        </p:nvSpPr>
        <p:spPr>
          <a:xfrm>
            <a:off x="4160520" y="2990088"/>
            <a:ext cx="6766560" cy="365760"/>
          </a:xfrm>
          <a:prstGeom prst="rect">
            <a:avLst/>
          </a:prstGeom>
          <a:noFill/>
        </p:spPr>
        <p:txBody>
          <a:bodyPr wrap="square" lIns="27432" rIns="27432" tIns="27432" bIns="27432">
            <a:spAutoFit/>
          </a:bodyPr>
          <a:lstStyle/>
          <a:p>
            <a:pPr algn="l">
              <a:defRPr sz="1400" b="0">
                <a:solidFill>
                  <a:srgbClr val="1C262B"/>
                </a:solidFill>
                <a:latin typeface="Aptos"/>
              </a:defRPr>
            </a:pPr>
            <a:r>
              <a:t>Infraestructura + proveedor del servicio.</a:t>
            </a:r>
          </a:p>
        </p:txBody>
      </p:sp>
      <p:sp>
        <p:nvSpPr>
          <p:cNvPr id="17" name="Oval 16"/>
          <p:cNvSpPr/>
          <p:nvPr/>
        </p:nvSpPr>
        <p:spPr>
          <a:xfrm>
            <a:off x="914400" y="3941064"/>
            <a:ext cx="502920" cy="502920"/>
          </a:xfrm>
          <a:prstGeom prst="ellipse">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4081881"/>
            <a:ext cx="502920" cy="176022"/>
          </a:xfrm>
          <a:prstGeom prst="rect">
            <a:avLst/>
          </a:prstGeom>
          <a:noFill/>
        </p:spPr>
        <p:txBody>
          <a:bodyPr wrap="square" lIns="27432" rIns="27432" tIns="27432" bIns="27432">
            <a:spAutoFit/>
          </a:bodyPr>
          <a:lstStyle/>
          <a:p>
            <a:pPr algn="ctr">
              <a:defRPr sz="1500" b="1">
                <a:solidFill>
                  <a:srgbClr val="FFFFFF"/>
                </a:solidFill>
                <a:latin typeface="Aptos"/>
              </a:defRPr>
            </a:pPr>
            <a:r>
              <a:t>4</a:t>
            </a:r>
          </a:p>
        </p:txBody>
      </p:sp>
      <p:sp>
        <p:nvSpPr>
          <p:cNvPr id="19" name="TextBox 18"/>
          <p:cNvSpPr txBox="1"/>
          <p:nvPr/>
        </p:nvSpPr>
        <p:spPr>
          <a:xfrm>
            <a:off x="1645920" y="3922776"/>
            <a:ext cx="2743200" cy="274320"/>
          </a:xfrm>
          <a:prstGeom prst="rect">
            <a:avLst/>
          </a:prstGeom>
          <a:noFill/>
        </p:spPr>
        <p:txBody>
          <a:bodyPr wrap="square" lIns="27432" rIns="27432" tIns="27432" bIns="27432">
            <a:spAutoFit/>
          </a:bodyPr>
          <a:lstStyle/>
          <a:p>
            <a:pPr algn="l">
              <a:defRPr sz="1600" b="1">
                <a:solidFill>
                  <a:srgbClr val="123D52"/>
                </a:solidFill>
                <a:latin typeface="Aptos"/>
              </a:defRPr>
            </a:pPr>
            <a:r>
              <a:t>Riesgo y proporcionalidad</a:t>
            </a:r>
          </a:p>
        </p:txBody>
      </p:sp>
      <p:sp>
        <p:nvSpPr>
          <p:cNvPr id="20" name="TextBox 19"/>
          <p:cNvSpPr txBox="1"/>
          <p:nvPr/>
        </p:nvSpPr>
        <p:spPr>
          <a:xfrm>
            <a:off x="4160520" y="3922776"/>
            <a:ext cx="6766560" cy="365760"/>
          </a:xfrm>
          <a:prstGeom prst="rect">
            <a:avLst/>
          </a:prstGeom>
          <a:noFill/>
        </p:spPr>
        <p:txBody>
          <a:bodyPr wrap="square" lIns="27432" rIns="27432" tIns="27432" bIns="27432">
            <a:spAutoFit/>
          </a:bodyPr>
          <a:lstStyle/>
          <a:p>
            <a:pPr algn="l">
              <a:defRPr sz="1400" b="0">
                <a:solidFill>
                  <a:srgbClr val="1C262B"/>
                </a:solidFill>
                <a:latin typeface="Aptos"/>
              </a:defRPr>
            </a:pPr>
            <a:r>
              <a:t>Mayor riesgo exige mayor confiabilidad.</a:t>
            </a:r>
          </a:p>
        </p:txBody>
      </p:sp>
      <p:sp>
        <p:nvSpPr>
          <p:cNvPr id="21" name="Oval 20"/>
          <p:cNvSpPr/>
          <p:nvPr/>
        </p:nvSpPr>
        <p:spPr>
          <a:xfrm>
            <a:off x="914400" y="4873752"/>
            <a:ext cx="502920" cy="502920"/>
          </a:xfrm>
          <a:prstGeom prst="ellipse">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14400" y="5014569"/>
            <a:ext cx="502920" cy="176022"/>
          </a:xfrm>
          <a:prstGeom prst="rect">
            <a:avLst/>
          </a:prstGeom>
          <a:noFill/>
        </p:spPr>
        <p:txBody>
          <a:bodyPr wrap="square" lIns="27432" rIns="27432" tIns="27432" bIns="27432">
            <a:spAutoFit/>
          </a:bodyPr>
          <a:lstStyle/>
          <a:p>
            <a:pPr algn="ctr">
              <a:defRPr sz="1500" b="1">
                <a:solidFill>
                  <a:srgbClr val="FFFFFF"/>
                </a:solidFill>
                <a:latin typeface="Aptos"/>
              </a:defRPr>
            </a:pPr>
            <a:r>
              <a:t>5</a:t>
            </a:r>
          </a:p>
        </p:txBody>
      </p:sp>
      <p:sp>
        <p:nvSpPr>
          <p:cNvPr id="23" name="TextBox 22"/>
          <p:cNvSpPr txBox="1"/>
          <p:nvPr/>
        </p:nvSpPr>
        <p:spPr>
          <a:xfrm>
            <a:off x="1645920" y="4855464"/>
            <a:ext cx="2743200" cy="274320"/>
          </a:xfrm>
          <a:prstGeom prst="rect">
            <a:avLst/>
          </a:prstGeom>
          <a:noFill/>
        </p:spPr>
        <p:txBody>
          <a:bodyPr wrap="square" lIns="27432" rIns="27432" tIns="27432" bIns="27432">
            <a:spAutoFit/>
          </a:bodyPr>
          <a:lstStyle/>
          <a:p>
            <a:pPr algn="l">
              <a:defRPr sz="1600" b="1">
                <a:solidFill>
                  <a:srgbClr val="123D52"/>
                </a:solidFill>
                <a:latin typeface="Aptos"/>
              </a:defRPr>
            </a:pPr>
            <a:r>
              <a:t>Privacidad como garantía</a:t>
            </a:r>
          </a:p>
        </p:txBody>
      </p:sp>
      <p:sp>
        <p:nvSpPr>
          <p:cNvPr id="24" name="TextBox 23"/>
          <p:cNvSpPr txBox="1"/>
          <p:nvPr/>
        </p:nvSpPr>
        <p:spPr>
          <a:xfrm>
            <a:off x="4160520" y="4855464"/>
            <a:ext cx="6766560" cy="365760"/>
          </a:xfrm>
          <a:prstGeom prst="rect">
            <a:avLst/>
          </a:prstGeom>
          <a:noFill/>
        </p:spPr>
        <p:txBody>
          <a:bodyPr wrap="square" lIns="27432" rIns="27432" tIns="27432" bIns="27432">
            <a:spAutoFit/>
          </a:bodyPr>
          <a:lstStyle/>
          <a:p>
            <a:pPr algn="l">
              <a:defRPr sz="1400" b="0">
                <a:solidFill>
                  <a:srgbClr val="1C262B"/>
                </a:solidFill>
                <a:latin typeface="Aptos"/>
              </a:defRPr>
            </a:pPr>
            <a:r>
              <a:t>Confirmar edad con el mínimo de datos posible.</a:t>
            </a:r>
          </a:p>
        </p:txBody>
      </p:sp>
      <p:sp>
        <p:nvSpPr>
          <p:cNvPr id="25" name="TextBox 24"/>
          <p:cNvSpPr txBox="1"/>
          <p:nvPr/>
        </p:nvSpPr>
        <p:spPr>
          <a:xfrm>
            <a:off x="914400" y="5897880"/>
            <a:ext cx="10424160" cy="365760"/>
          </a:xfrm>
          <a:prstGeom prst="rect">
            <a:avLst/>
          </a:prstGeom>
          <a:noFill/>
        </p:spPr>
        <p:txBody>
          <a:bodyPr wrap="square" lIns="27432" rIns="27432" tIns="27432" bIns="27432">
            <a:spAutoFit/>
          </a:bodyPr>
          <a:lstStyle/>
          <a:p>
            <a:pPr algn="ctr">
              <a:defRPr sz="1800" b="1">
                <a:solidFill>
                  <a:srgbClr val="546870"/>
                </a:solidFill>
                <a:latin typeface="Aptos"/>
              </a:defRPr>
            </a:pPr>
            <a:r>
              <a:t>ECA Digital = responsabilidad compartida + prevención + mejor interés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2.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965960"/>
            <a:ext cx="5486400" cy="594360"/>
          </a:xfrm>
          <a:prstGeom prst="rect">
            <a:avLst/>
          </a:prstGeom>
          <a:noFill/>
        </p:spPr>
        <p:txBody>
          <a:bodyPr wrap="square" lIns="27432" rIns="27432" tIns="27432" bIns="27432">
            <a:spAutoFit/>
          </a:bodyPr>
          <a:lstStyle/>
          <a:p>
            <a:pPr algn="l">
              <a:defRPr sz="3400" b="1">
                <a:solidFill>
                  <a:srgbClr val="FFFFFF"/>
                </a:solidFill>
                <a:latin typeface="Aptos"/>
              </a:defRPr>
            </a:pPr>
            <a:r>
              <a:t>Gracias</a:t>
            </a:r>
          </a:p>
        </p:txBody>
      </p:sp>
      <p:sp>
        <p:nvSpPr>
          <p:cNvPr id="5" name="TextBox 4"/>
          <p:cNvSpPr txBox="1"/>
          <p:nvPr/>
        </p:nvSpPr>
        <p:spPr>
          <a:xfrm>
            <a:off x="841248" y="2880360"/>
            <a:ext cx="4572000" cy="320040"/>
          </a:xfrm>
          <a:prstGeom prst="rect">
            <a:avLst/>
          </a:prstGeom>
          <a:noFill/>
        </p:spPr>
        <p:txBody>
          <a:bodyPr wrap="square" lIns="27432" rIns="27432" tIns="27432" bIns="27432">
            <a:spAutoFit/>
          </a:bodyPr>
          <a:lstStyle/>
          <a:p>
            <a:pPr algn="l">
              <a:defRPr sz="1900" b="1">
                <a:solidFill>
                  <a:srgbClr val="FFFFFF"/>
                </a:solidFill>
                <a:latin typeface="Aptos"/>
              </a:defRPr>
            </a:pPr>
            <a:r>
              <a:t>Jorge Fontelles</a:t>
            </a:r>
          </a:p>
        </p:txBody>
      </p:sp>
      <p:sp>
        <p:nvSpPr>
          <p:cNvPr id="6" name="TextBox 5"/>
          <p:cNvSpPr txBox="1"/>
          <p:nvPr/>
        </p:nvSpPr>
        <p:spPr>
          <a:xfrm>
            <a:off x="841248" y="3273552"/>
            <a:ext cx="5669280" cy="320040"/>
          </a:xfrm>
          <a:prstGeom prst="rect">
            <a:avLst/>
          </a:prstGeom>
          <a:noFill/>
        </p:spPr>
        <p:txBody>
          <a:bodyPr wrap="square" lIns="27432" rIns="27432" tIns="27432" bIns="27432">
            <a:spAutoFit/>
          </a:bodyPr>
          <a:lstStyle/>
          <a:p>
            <a:pPr algn="l">
              <a:defRPr sz="1500" b="0">
                <a:solidFill>
                  <a:srgbClr val="FFFFFF"/>
                </a:solidFill>
                <a:latin typeface="Aptos"/>
              </a:defRPr>
            </a:pPr>
            <a:r>
              <a:t>Coordinador General de Fiscalización - ANPD</a:t>
            </a:r>
          </a:p>
        </p:txBody>
      </p:sp>
      <p:sp>
        <p:nvSpPr>
          <p:cNvPr id="7" name="TextBox 6"/>
          <p:cNvSpPr txBox="1"/>
          <p:nvPr/>
        </p:nvSpPr>
        <p:spPr>
          <a:xfrm>
            <a:off x="841248" y="3977639"/>
            <a:ext cx="6400800" cy="365760"/>
          </a:xfrm>
          <a:prstGeom prst="rect">
            <a:avLst/>
          </a:prstGeom>
          <a:noFill/>
        </p:spPr>
        <p:txBody>
          <a:bodyPr wrap="square" lIns="27432" rIns="27432" tIns="27432" bIns="27432">
            <a:spAutoFit/>
          </a:bodyPr>
          <a:lstStyle/>
          <a:p>
            <a:pPr algn="l">
              <a:defRPr sz="1500" b="0">
                <a:solidFill>
                  <a:srgbClr val="F9A71D"/>
                </a:solidFill>
                <a:latin typeface="Aptos"/>
              </a:defRPr>
            </a:pPr>
            <a:r>
              <a:t>Protección de datos y protección integral en el entorno digital</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Un cambio de paradigma regulatorio</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01</a:t>
            </a:r>
          </a:p>
        </p:txBody>
      </p:sp>
      <p:sp>
        <p:nvSpPr>
          <p:cNvPr id="5" name="TextBox 4"/>
          <p:cNvSpPr txBox="1"/>
          <p:nvPr/>
        </p:nvSpPr>
        <p:spPr>
          <a:xfrm>
            <a:off x="822960" y="1051560"/>
            <a:ext cx="10515600" cy="594360"/>
          </a:xfrm>
          <a:prstGeom prst="rect">
            <a:avLst/>
          </a:prstGeom>
          <a:noFill/>
        </p:spPr>
        <p:txBody>
          <a:bodyPr wrap="square" lIns="27432" rIns="27432" tIns="27432" bIns="27432">
            <a:spAutoFit/>
          </a:bodyPr>
          <a:lstStyle/>
          <a:p>
            <a:pPr algn="l">
              <a:defRPr sz="2200" b="1">
                <a:solidFill>
                  <a:srgbClr val="123D52"/>
                </a:solidFill>
                <a:latin typeface="Aptos"/>
              </a:defRPr>
            </a:pPr>
            <a:r>
              <a:t>La protección deja de ser una función añadida y pasa a integrar la arquitectura del servicio.</a:t>
            </a:r>
          </a:p>
        </p:txBody>
      </p:sp>
      <p:sp>
        <p:nvSpPr>
          <p:cNvPr id="6" name="Rounded Rectangle 5"/>
          <p:cNvSpPr/>
          <p:nvPr/>
        </p:nvSpPr>
        <p:spPr>
          <a:xfrm>
            <a:off x="822960" y="2057400"/>
            <a:ext cx="2468880" cy="22402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22960" y="2057400"/>
            <a:ext cx="73152" cy="224028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24128" y="2221992"/>
            <a:ext cx="2148840" cy="411480"/>
          </a:xfrm>
          <a:prstGeom prst="rect">
            <a:avLst/>
          </a:prstGeom>
          <a:noFill/>
        </p:spPr>
        <p:txBody>
          <a:bodyPr wrap="square" lIns="27432" rIns="27432" tIns="27432" bIns="27432">
            <a:spAutoFit/>
          </a:bodyPr>
          <a:lstStyle/>
          <a:p>
            <a:pPr algn="l">
              <a:defRPr sz="1500" b="1">
                <a:solidFill>
                  <a:srgbClr val="123D52"/>
                </a:solidFill>
                <a:latin typeface="Aptos"/>
              </a:defRPr>
            </a:pPr>
            <a:r>
              <a:t>PREVENCIÓN</a:t>
            </a:r>
          </a:p>
        </p:txBody>
      </p:sp>
      <p:sp>
        <p:nvSpPr>
          <p:cNvPr id="9" name="TextBox 8"/>
          <p:cNvSpPr txBox="1"/>
          <p:nvPr/>
        </p:nvSpPr>
        <p:spPr>
          <a:xfrm>
            <a:off x="1024128" y="2679192"/>
            <a:ext cx="2148840" cy="1490472"/>
          </a:xfrm>
          <a:prstGeom prst="rect">
            <a:avLst/>
          </a:prstGeom>
          <a:noFill/>
        </p:spPr>
        <p:txBody>
          <a:bodyPr wrap="square" lIns="27432" rIns="27432" tIns="27432" bIns="27432">
            <a:spAutoFit/>
          </a:bodyPr>
          <a:lstStyle/>
          <a:p>
            <a:pPr algn="l">
              <a:defRPr sz="1300" b="0">
                <a:solidFill>
                  <a:srgbClr val="1C262B"/>
                </a:solidFill>
                <a:latin typeface="Aptos"/>
              </a:defRPr>
            </a:pPr>
            <a:r>
              <a:t>Actuación proactiva y diligente para prevenir y mitigar riesgos.</a:t>
            </a:r>
          </a:p>
        </p:txBody>
      </p:sp>
      <p:sp>
        <p:nvSpPr>
          <p:cNvPr id="10" name="Rounded Rectangle 9"/>
          <p:cNvSpPr/>
          <p:nvPr/>
        </p:nvSpPr>
        <p:spPr>
          <a:xfrm>
            <a:off x="3566160" y="2057400"/>
            <a:ext cx="2468880" cy="22402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3566160" y="2057400"/>
            <a:ext cx="73152" cy="224028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767328" y="2221992"/>
            <a:ext cx="2148840" cy="411480"/>
          </a:xfrm>
          <a:prstGeom prst="rect">
            <a:avLst/>
          </a:prstGeom>
          <a:noFill/>
        </p:spPr>
        <p:txBody>
          <a:bodyPr wrap="square" lIns="27432" rIns="27432" tIns="27432" bIns="27432">
            <a:spAutoFit/>
          </a:bodyPr>
          <a:lstStyle/>
          <a:p>
            <a:pPr algn="l">
              <a:defRPr sz="1500" b="1">
                <a:solidFill>
                  <a:srgbClr val="123D52"/>
                </a:solidFill>
                <a:latin typeface="Aptos"/>
              </a:defRPr>
            </a:pPr>
            <a:r>
              <a:t>POR DISEÑO</a:t>
            </a:r>
          </a:p>
        </p:txBody>
      </p:sp>
      <p:sp>
        <p:nvSpPr>
          <p:cNvPr id="13" name="TextBox 12"/>
          <p:cNvSpPr txBox="1"/>
          <p:nvPr/>
        </p:nvSpPr>
        <p:spPr>
          <a:xfrm>
            <a:off x="3767328" y="2679192"/>
            <a:ext cx="2148840" cy="1490472"/>
          </a:xfrm>
          <a:prstGeom prst="rect">
            <a:avLst/>
          </a:prstGeom>
          <a:noFill/>
        </p:spPr>
        <p:txBody>
          <a:bodyPr wrap="square" lIns="27432" rIns="27432" tIns="27432" bIns="27432">
            <a:spAutoFit/>
          </a:bodyPr>
          <a:lstStyle/>
          <a:p>
            <a:pPr algn="l">
              <a:defRPr sz="1300" b="0">
                <a:solidFill>
                  <a:srgbClr val="1C262B"/>
                </a:solidFill>
                <a:latin typeface="Aptos"/>
              </a:defRPr>
            </a:pPr>
            <a:r>
              <a:t>Privacidad, protección de datos y seguridad desde la concepción y por defecto.</a:t>
            </a:r>
          </a:p>
        </p:txBody>
      </p:sp>
      <p:sp>
        <p:nvSpPr>
          <p:cNvPr id="14" name="Rounded Rectangle 13"/>
          <p:cNvSpPr/>
          <p:nvPr/>
        </p:nvSpPr>
        <p:spPr>
          <a:xfrm>
            <a:off x="6309360" y="2057400"/>
            <a:ext cx="2468880" cy="22402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309360" y="2057400"/>
            <a:ext cx="73152" cy="224028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0528" y="2221992"/>
            <a:ext cx="2148840" cy="411480"/>
          </a:xfrm>
          <a:prstGeom prst="rect">
            <a:avLst/>
          </a:prstGeom>
          <a:noFill/>
        </p:spPr>
        <p:txBody>
          <a:bodyPr wrap="square" lIns="27432" rIns="27432" tIns="27432" bIns="27432">
            <a:spAutoFit/>
          </a:bodyPr>
          <a:lstStyle/>
          <a:p>
            <a:pPr algn="l">
              <a:defRPr sz="1500" b="1">
                <a:solidFill>
                  <a:srgbClr val="123D52"/>
                </a:solidFill>
                <a:latin typeface="Aptos"/>
              </a:defRPr>
            </a:pPr>
            <a:r>
              <a:t>PROPORCIONALIDAD</a:t>
            </a:r>
          </a:p>
        </p:txBody>
      </p:sp>
      <p:sp>
        <p:nvSpPr>
          <p:cNvPr id="17" name="TextBox 16"/>
          <p:cNvSpPr txBox="1"/>
          <p:nvPr/>
        </p:nvSpPr>
        <p:spPr>
          <a:xfrm>
            <a:off x="6510528" y="2679192"/>
            <a:ext cx="2148840" cy="1490472"/>
          </a:xfrm>
          <a:prstGeom prst="rect">
            <a:avLst/>
          </a:prstGeom>
          <a:noFill/>
        </p:spPr>
        <p:txBody>
          <a:bodyPr wrap="square" lIns="27432" rIns="27432" tIns="27432" bIns="27432">
            <a:spAutoFit/>
          </a:bodyPr>
          <a:lstStyle/>
          <a:p>
            <a:pPr algn="l">
              <a:defRPr sz="1300" b="0">
                <a:solidFill>
                  <a:srgbClr val="1C262B"/>
                </a:solidFill>
                <a:latin typeface="Aptos"/>
              </a:defRPr>
            </a:pPr>
            <a:r>
              <a:t>Medidas adecuadas al riesgo del producto, contenido o funcionalidad.</a:t>
            </a:r>
          </a:p>
        </p:txBody>
      </p:sp>
      <p:sp>
        <p:nvSpPr>
          <p:cNvPr id="18" name="Rounded Rectangle 17"/>
          <p:cNvSpPr/>
          <p:nvPr/>
        </p:nvSpPr>
        <p:spPr>
          <a:xfrm>
            <a:off x="9052560" y="2057400"/>
            <a:ext cx="2468880" cy="22402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9052560" y="2057400"/>
            <a:ext cx="73152" cy="2240280"/>
          </a:xfrm>
          <a:prstGeom prst="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253728" y="2221992"/>
            <a:ext cx="2148840" cy="411480"/>
          </a:xfrm>
          <a:prstGeom prst="rect">
            <a:avLst/>
          </a:prstGeom>
          <a:noFill/>
        </p:spPr>
        <p:txBody>
          <a:bodyPr wrap="square" lIns="27432" rIns="27432" tIns="27432" bIns="27432">
            <a:spAutoFit/>
          </a:bodyPr>
          <a:lstStyle/>
          <a:p>
            <a:pPr algn="l">
              <a:defRPr sz="1500" b="1">
                <a:solidFill>
                  <a:srgbClr val="123D52"/>
                </a:solidFill>
                <a:latin typeface="Aptos"/>
              </a:defRPr>
            </a:pPr>
            <a:r>
              <a:t>MEJOR INTERÉS</a:t>
            </a:r>
          </a:p>
        </p:txBody>
      </p:sp>
      <p:sp>
        <p:nvSpPr>
          <p:cNvPr id="21" name="TextBox 20"/>
          <p:cNvSpPr txBox="1"/>
          <p:nvPr/>
        </p:nvSpPr>
        <p:spPr>
          <a:xfrm>
            <a:off x="9253728" y="2679192"/>
            <a:ext cx="2148840" cy="1490472"/>
          </a:xfrm>
          <a:prstGeom prst="rect">
            <a:avLst/>
          </a:prstGeom>
          <a:noFill/>
        </p:spPr>
        <p:txBody>
          <a:bodyPr wrap="square" lIns="27432" rIns="27432" tIns="27432" bIns="27432">
            <a:spAutoFit/>
          </a:bodyPr>
          <a:lstStyle/>
          <a:p>
            <a:pPr algn="l">
              <a:defRPr sz="1300" b="0">
                <a:solidFill>
                  <a:srgbClr val="1C262B"/>
                </a:solidFill>
                <a:latin typeface="Aptos"/>
              </a:defRPr>
            </a:pPr>
            <a:r>
              <a:t>Parámetro transversal para interpretar y aplicar todas las obligaciones.</a:t>
            </a:r>
          </a:p>
        </p:txBody>
      </p:sp>
      <p:sp>
        <p:nvSpPr>
          <p:cNvPr id="22" name="TextBox 21"/>
          <p:cNvSpPr txBox="1"/>
          <p:nvPr/>
        </p:nvSpPr>
        <p:spPr>
          <a:xfrm>
            <a:off x="1097280" y="4892040"/>
            <a:ext cx="9875520" cy="502920"/>
          </a:xfrm>
          <a:prstGeom prst="rect">
            <a:avLst/>
          </a:prstGeom>
          <a:noFill/>
        </p:spPr>
        <p:txBody>
          <a:bodyPr wrap="square" lIns="27432" rIns="27432" tIns="27432" bIns="27432">
            <a:spAutoFit/>
          </a:bodyPr>
          <a:lstStyle/>
          <a:p>
            <a:pPr algn="ctr">
              <a:defRPr sz="1700" b="1">
                <a:solidFill>
                  <a:srgbClr val="546870"/>
                </a:solidFill>
                <a:latin typeface="Aptos"/>
              </a:defRPr>
            </a:pPr>
            <a:r>
              <a:t>ECA Digital: protección integral + autonomía progresiva + responsabilidad compartida</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¿A quién se aplica?</a:t>
            </a:r>
          </a:p>
        </p:txBody>
      </p:sp>
      <p:sp>
        <p:nvSpPr>
          <p:cNvPr id="4" name="TextBox 3"/>
          <p:cNvSpPr txBox="1"/>
          <p:nvPr/>
        </p:nvSpPr>
        <p:spPr>
          <a:xfrm>
            <a:off x="713232" y="804672"/>
            <a:ext cx="10332720" cy="320040"/>
          </a:xfrm>
          <a:prstGeom prst="rect">
            <a:avLst/>
          </a:prstGeom>
          <a:noFill/>
        </p:spPr>
        <p:txBody>
          <a:bodyPr wrap="square" lIns="27432" rIns="27432" tIns="27432" bIns="27432">
            <a:spAutoFit/>
          </a:bodyPr>
          <a:lstStyle/>
          <a:p>
            <a:pPr algn="l">
              <a:defRPr sz="1200" b="0">
                <a:solidFill>
                  <a:srgbClr val="546870"/>
                </a:solidFill>
                <a:latin typeface="Aptos"/>
              </a:defRPr>
            </a:pPr>
            <a:r>
              <a:t>El alcance no depende únicamente de que el servicio se declare «infantil».</a:t>
            </a:r>
          </a:p>
        </p:txBody>
      </p:sp>
      <p:sp>
        <p:nvSpPr>
          <p:cNvPr id="5" name="TextBox 4"/>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02</a:t>
            </a:r>
          </a:p>
        </p:txBody>
      </p:sp>
      <p:sp>
        <p:nvSpPr>
          <p:cNvPr id="6" name="Rounded Rectangle 5"/>
          <p:cNvSpPr/>
          <p:nvPr/>
        </p:nvSpPr>
        <p:spPr>
          <a:xfrm>
            <a:off x="822960" y="1325880"/>
            <a:ext cx="5074920" cy="347472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22960" y="1325880"/>
            <a:ext cx="73152" cy="347472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24128" y="1490472"/>
            <a:ext cx="4754880" cy="411480"/>
          </a:xfrm>
          <a:prstGeom prst="rect">
            <a:avLst/>
          </a:prstGeom>
          <a:noFill/>
        </p:spPr>
        <p:txBody>
          <a:bodyPr wrap="square" lIns="27432" rIns="27432" tIns="27432" bIns="27432">
            <a:spAutoFit/>
          </a:bodyPr>
          <a:lstStyle/>
          <a:p>
            <a:pPr algn="l">
              <a:defRPr sz="1900" b="1">
                <a:solidFill>
                  <a:srgbClr val="123D52"/>
                </a:solidFill>
                <a:latin typeface="Aptos"/>
              </a:defRPr>
            </a:pPr>
            <a:r>
              <a:t>1  Servicios dirigidos a niños y adolescentes</a:t>
            </a:r>
          </a:p>
        </p:txBody>
      </p:sp>
      <p:sp>
        <p:nvSpPr>
          <p:cNvPr id="9" name="TextBox 8"/>
          <p:cNvSpPr txBox="1"/>
          <p:nvPr/>
        </p:nvSpPr>
        <p:spPr>
          <a:xfrm>
            <a:off x="1024128" y="1947672"/>
            <a:ext cx="4754880" cy="2724912"/>
          </a:xfrm>
          <a:prstGeom prst="rect">
            <a:avLst/>
          </a:prstGeom>
          <a:noFill/>
        </p:spPr>
        <p:txBody>
          <a:bodyPr wrap="square" lIns="27432" rIns="27432" tIns="27432" bIns="27432">
            <a:spAutoFit/>
          </a:bodyPr>
          <a:lstStyle/>
          <a:p>
            <a:pPr algn="l">
              <a:defRPr sz="1600" b="0">
                <a:solidFill>
                  <a:srgbClr val="1C262B"/>
                </a:solidFill>
                <a:latin typeface="Aptos"/>
              </a:defRPr>
            </a:pPr>
            <a:r>
              <a:t>Productos o servicios concebidos, presentados o configurados para este público.</a:t>
            </a:r>
          </a:p>
        </p:txBody>
      </p:sp>
      <p:sp>
        <p:nvSpPr>
          <p:cNvPr id="10" name="Rounded Rectangle 9"/>
          <p:cNvSpPr/>
          <p:nvPr/>
        </p:nvSpPr>
        <p:spPr>
          <a:xfrm>
            <a:off x="6172200" y="1325880"/>
            <a:ext cx="5074920" cy="347472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172200" y="1325880"/>
            <a:ext cx="73152" cy="347472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73368" y="1490472"/>
            <a:ext cx="4754880" cy="411480"/>
          </a:xfrm>
          <a:prstGeom prst="rect">
            <a:avLst/>
          </a:prstGeom>
          <a:noFill/>
        </p:spPr>
        <p:txBody>
          <a:bodyPr wrap="square" lIns="27432" rIns="27432" tIns="27432" bIns="27432">
            <a:spAutoFit/>
          </a:bodyPr>
          <a:lstStyle/>
          <a:p>
            <a:pPr algn="l">
              <a:defRPr sz="1900" b="1">
                <a:solidFill>
                  <a:srgbClr val="123D52"/>
                </a:solidFill>
                <a:latin typeface="Aptos"/>
              </a:defRPr>
            </a:pPr>
            <a:r>
              <a:t>2  Servicios de acceso probable</a:t>
            </a:r>
          </a:p>
        </p:txBody>
      </p:sp>
      <p:sp>
        <p:nvSpPr>
          <p:cNvPr id="13" name="TextBox 12"/>
          <p:cNvSpPr txBox="1"/>
          <p:nvPr/>
        </p:nvSpPr>
        <p:spPr>
          <a:xfrm>
            <a:off x="6373368" y="1947672"/>
            <a:ext cx="4754880" cy="2724912"/>
          </a:xfrm>
          <a:prstGeom prst="rect">
            <a:avLst/>
          </a:prstGeom>
          <a:noFill/>
        </p:spPr>
        <p:txBody>
          <a:bodyPr wrap="square" lIns="27432" rIns="27432" tIns="27432" bIns="27432">
            <a:spAutoFit/>
          </a:bodyPr>
          <a:lstStyle/>
          <a:p>
            <a:pPr algn="l">
              <a:defRPr sz="1600" b="0">
                <a:solidFill>
                  <a:srgbClr val="1C262B"/>
                </a:solidFill>
                <a:latin typeface="Aptos"/>
              </a:defRPr>
            </a:pPr>
            <a:r>
              <a:t>Servicios que, aun sin dirigirse exclusivamente a menores, presentan una probabilidad relevante de acceso por ellos.</a:t>
            </a:r>
          </a:p>
        </p:txBody>
      </p:sp>
      <p:sp>
        <p:nvSpPr>
          <p:cNvPr id="14" name="Rounded Rectangle 13"/>
          <p:cNvSpPr/>
          <p:nvPr/>
        </p:nvSpPr>
        <p:spPr>
          <a:xfrm>
            <a:off x="1417320" y="5166360"/>
            <a:ext cx="9235440" cy="411480"/>
          </a:xfrm>
          <a:prstGeom prst="round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463040" y="5239512"/>
            <a:ext cx="9144000" cy="228600"/>
          </a:xfrm>
          <a:prstGeom prst="rect">
            <a:avLst/>
          </a:prstGeom>
          <a:noFill/>
        </p:spPr>
        <p:txBody>
          <a:bodyPr wrap="square" lIns="27432" rIns="27432" tIns="27432" bIns="27432">
            <a:spAutoFit/>
          </a:bodyPr>
          <a:lstStyle/>
          <a:p>
            <a:pPr algn="ctr">
              <a:defRPr sz="1200" b="1">
                <a:solidFill>
                  <a:srgbClr val="FFFFFF"/>
                </a:solidFill>
                <a:latin typeface="Aptos"/>
              </a:defRPr>
            </a:pPr>
            <a:r>
              <a:t>La categoría «acceso probable» evita que la protección dependa de una simple declaración comercial del proveedor.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«Acceso probable»: evaluación contextual</a:t>
            </a:r>
          </a:p>
        </p:txBody>
      </p:sp>
      <p:sp>
        <p:nvSpPr>
          <p:cNvPr id="4" name="TextBox 3"/>
          <p:cNvSpPr txBox="1"/>
          <p:nvPr/>
        </p:nvSpPr>
        <p:spPr>
          <a:xfrm>
            <a:off x="713232" y="804672"/>
            <a:ext cx="10332720" cy="320040"/>
          </a:xfrm>
          <a:prstGeom prst="rect">
            <a:avLst/>
          </a:prstGeom>
          <a:noFill/>
        </p:spPr>
        <p:txBody>
          <a:bodyPr wrap="square" lIns="27432" rIns="27432" tIns="27432" bIns="27432">
            <a:spAutoFit/>
          </a:bodyPr>
          <a:lstStyle/>
          <a:p>
            <a:pPr algn="l">
              <a:defRPr sz="1200" b="0">
                <a:solidFill>
                  <a:srgbClr val="546870"/>
                </a:solidFill>
                <a:latin typeface="Aptos"/>
              </a:defRPr>
            </a:pPr>
            <a:r>
              <a:t>Criterios indicativos utilizados en la lectura regulatoria de la ANPD.</a:t>
            </a:r>
          </a:p>
        </p:txBody>
      </p:sp>
      <p:sp>
        <p:nvSpPr>
          <p:cNvPr id="5" name="TextBox 4"/>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03</a:t>
            </a:r>
          </a:p>
        </p:txBody>
      </p:sp>
      <p:sp>
        <p:nvSpPr>
          <p:cNvPr id="6" name="Rounded Rectangle 5"/>
          <p:cNvSpPr/>
          <p:nvPr/>
        </p:nvSpPr>
        <p:spPr>
          <a:xfrm>
            <a:off x="822960" y="1325880"/>
            <a:ext cx="3383280" cy="169164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22960" y="1325880"/>
            <a:ext cx="73152" cy="169164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24128" y="1490472"/>
            <a:ext cx="3063240" cy="411480"/>
          </a:xfrm>
          <a:prstGeom prst="rect">
            <a:avLst/>
          </a:prstGeom>
          <a:noFill/>
        </p:spPr>
        <p:txBody>
          <a:bodyPr wrap="square" lIns="27432" rIns="27432" tIns="27432" bIns="27432">
            <a:spAutoFit/>
          </a:bodyPr>
          <a:lstStyle/>
          <a:p>
            <a:pPr algn="l">
              <a:defRPr sz="1500" b="1">
                <a:solidFill>
                  <a:srgbClr val="123D52"/>
                </a:solidFill>
                <a:latin typeface="Aptos"/>
              </a:defRPr>
            </a:pPr>
            <a:r>
              <a:t>Público y finalidad</a:t>
            </a:r>
          </a:p>
        </p:txBody>
      </p:sp>
      <p:sp>
        <p:nvSpPr>
          <p:cNvPr id="9" name="TextBox 8"/>
          <p:cNvSpPr txBox="1"/>
          <p:nvPr/>
        </p:nvSpPr>
        <p:spPr>
          <a:xfrm>
            <a:off x="1024128" y="1947672"/>
            <a:ext cx="3063240" cy="941832"/>
          </a:xfrm>
          <a:prstGeom prst="rect">
            <a:avLst/>
          </a:prstGeom>
          <a:noFill/>
        </p:spPr>
        <p:txBody>
          <a:bodyPr wrap="square" lIns="27432" rIns="27432" tIns="27432" bIns="27432">
            <a:spAutoFit/>
          </a:bodyPr>
          <a:lstStyle/>
          <a:p>
            <a:pPr algn="l">
              <a:defRPr sz="1200" b="0">
                <a:solidFill>
                  <a:srgbClr val="1C262B"/>
                </a:solidFill>
                <a:latin typeface="Aptos"/>
              </a:defRPr>
            </a:pPr>
            <a:r>
              <a:t>A quién se dirige el servicio y cómo se presenta.</a:t>
            </a:r>
          </a:p>
        </p:txBody>
      </p:sp>
      <p:sp>
        <p:nvSpPr>
          <p:cNvPr id="10" name="Rounded Rectangle 9"/>
          <p:cNvSpPr/>
          <p:nvPr/>
        </p:nvSpPr>
        <p:spPr>
          <a:xfrm>
            <a:off x="4526280" y="1325880"/>
            <a:ext cx="3383280" cy="169164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4526280" y="1325880"/>
            <a:ext cx="73152" cy="169164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727448" y="1490472"/>
            <a:ext cx="3063240" cy="411480"/>
          </a:xfrm>
          <a:prstGeom prst="rect">
            <a:avLst/>
          </a:prstGeom>
          <a:noFill/>
        </p:spPr>
        <p:txBody>
          <a:bodyPr wrap="square" lIns="27432" rIns="27432" tIns="27432" bIns="27432">
            <a:spAutoFit/>
          </a:bodyPr>
          <a:lstStyle/>
          <a:p>
            <a:pPr algn="l">
              <a:defRPr sz="1500" b="1">
                <a:solidFill>
                  <a:srgbClr val="123D52"/>
                </a:solidFill>
                <a:latin typeface="Aptos"/>
              </a:defRPr>
            </a:pPr>
            <a:r>
              <a:t>Funcionalidades</a:t>
            </a:r>
          </a:p>
        </p:txBody>
      </p:sp>
      <p:sp>
        <p:nvSpPr>
          <p:cNvPr id="13" name="TextBox 12"/>
          <p:cNvSpPr txBox="1"/>
          <p:nvPr/>
        </p:nvSpPr>
        <p:spPr>
          <a:xfrm>
            <a:off x="4727448" y="1947672"/>
            <a:ext cx="3063240" cy="941832"/>
          </a:xfrm>
          <a:prstGeom prst="rect">
            <a:avLst/>
          </a:prstGeom>
          <a:noFill/>
        </p:spPr>
        <p:txBody>
          <a:bodyPr wrap="square" lIns="27432" rIns="27432" tIns="27432" bIns="27432">
            <a:spAutoFit/>
          </a:bodyPr>
          <a:lstStyle/>
          <a:p>
            <a:pPr algn="l">
              <a:defRPr sz="1200" b="0">
                <a:solidFill>
                  <a:srgbClr val="1C262B"/>
                </a:solidFill>
                <a:latin typeface="Aptos"/>
              </a:defRPr>
            </a:pPr>
            <a:r>
              <a:t>Interacción social, chat, video, transmisión, recomendación.</a:t>
            </a:r>
          </a:p>
        </p:txBody>
      </p:sp>
      <p:sp>
        <p:nvSpPr>
          <p:cNvPr id="14" name="Rounded Rectangle 13"/>
          <p:cNvSpPr/>
          <p:nvPr/>
        </p:nvSpPr>
        <p:spPr>
          <a:xfrm>
            <a:off x="8229600" y="1325880"/>
            <a:ext cx="3383280" cy="169164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8229600" y="1325880"/>
            <a:ext cx="73152" cy="169164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430768" y="1490472"/>
            <a:ext cx="3063240" cy="411480"/>
          </a:xfrm>
          <a:prstGeom prst="rect">
            <a:avLst/>
          </a:prstGeom>
          <a:noFill/>
        </p:spPr>
        <p:txBody>
          <a:bodyPr wrap="square" lIns="27432" rIns="27432" tIns="27432" bIns="27432">
            <a:spAutoFit/>
          </a:bodyPr>
          <a:lstStyle/>
          <a:p>
            <a:pPr algn="l">
              <a:defRPr sz="1500" b="1">
                <a:solidFill>
                  <a:srgbClr val="123D52"/>
                </a:solidFill>
                <a:latin typeface="Aptos"/>
              </a:defRPr>
            </a:pPr>
            <a:r>
              <a:t>Contenido y exposición</a:t>
            </a:r>
          </a:p>
        </p:txBody>
      </p:sp>
      <p:sp>
        <p:nvSpPr>
          <p:cNvPr id="17" name="TextBox 16"/>
          <p:cNvSpPr txBox="1"/>
          <p:nvPr/>
        </p:nvSpPr>
        <p:spPr>
          <a:xfrm>
            <a:off x="8430768" y="1947672"/>
            <a:ext cx="3063240" cy="941832"/>
          </a:xfrm>
          <a:prstGeom prst="rect">
            <a:avLst/>
          </a:prstGeom>
          <a:noFill/>
        </p:spPr>
        <p:txBody>
          <a:bodyPr wrap="square" lIns="27432" rIns="27432" tIns="27432" bIns="27432">
            <a:spAutoFit/>
          </a:bodyPr>
          <a:lstStyle/>
          <a:p>
            <a:pPr algn="l">
              <a:defRPr sz="1200" b="0">
                <a:solidFill>
                  <a:srgbClr val="1C262B"/>
                </a:solidFill>
                <a:latin typeface="Aptos"/>
              </a:defRPr>
            </a:pPr>
            <a:r>
              <a:t>Posibilidad de contacto con contenidos o productos inadecuados/prohibidos.</a:t>
            </a:r>
          </a:p>
        </p:txBody>
      </p:sp>
      <p:sp>
        <p:nvSpPr>
          <p:cNvPr id="18" name="Rounded Rectangle 17"/>
          <p:cNvSpPr/>
          <p:nvPr/>
        </p:nvSpPr>
        <p:spPr>
          <a:xfrm>
            <a:off x="822960" y="3383280"/>
            <a:ext cx="3383280" cy="169164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822960" y="3383280"/>
            <a:ext cx="73152" cy="169164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024128" y="3547872"/>
            <a:ext cx="3063240" cy="411480"/>
          </a:xfrm>
          <a:prstGeom prst="rect">
            <a:avLst/>
          </a:prstGeom>
          <a:noFill/>
        </p:spPr>
        <p:txBody>
          <a:bodyPr wrap="square" lIns="27432" rIns="27432" tIns="27432" bIns="27432">
            <a:spAutoFit/>
          </a:bodyPr>
          <a:lstStyle/>
          <a:p>
            <a:pPr algn="l">
              <a:defRPr sz="1500" b="1">
                <a:solidFill>
                  <a:srgbClr val="123D52"/>
                </a:solidFill>
                <a:latin typeface="Aptos"/>
              </a:defRPr>
            </a:pPr>
            <a:r>
              <a:t>Uso efectivo</a:t>
            </a:r>
          </a:p>
        </p:txBody>
      </p:sp>
      <p:sp>
        <p:nvSpPr>
          <p:cNvPr id="21" name="TextBox 20"/>
          <p:cNvSpPr txBox="1"/>
          <p:nvPr/>
        </p:nvSpPr>
        <p:spPr>
          <a:xfrm>
            <a:off x="1024128" y="4005072"/>
            <a:ext cx="3063240" cy="941832"/>
          </a:xfrm>
          <a:prstGeom prst="rect">
            <a:avLst/>
          </a:prstGeom>
          <a:noFill/>
        </p:spPr>
        <p:txBody>
          <a:bodyPr wrap="square" lIns="27432" rIns="27432" tIns="27432" bIns="27432">
            <a:spAutoFit/>
          </a:bodyPr>
          <a:lstStyle/>
          <a:p>
            <a:pPr algn="l">
              <a:defRPr sz="1200" b="0">
                <a:solidFill>
                  <a:srgbClr val="1C262B"/>
                </a:solidFill>
                <a:latin typeface="Aptos"/>
              </a:defRPr>
            </a:pPr>
            <a:r>
              <a:t>Evidencias de acceso y utilización por niños y adolescentes.</a:t>
            </a:r>
          </a:p>
        </p:txBody>
      </p:sp>
      <p:sp>
        <p:nvSpPr>
          <p:cNvPr id="22" name="Rounded Rectangle 21"/>
          <p:cNvSpPr/>
          <p:nvPr/>
        </p:nvSpPr>
        <p:spPr>
          <a:xfrm>
            <a:off x="4526280" y="3383280"/>
            <a:ext cx="3383280" cy="169164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4526280" y="3383280"/>
            <a:ext cx="73152" cy="169164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727448" y="3547872"/>
            <a:ext cx="3063240" cy="411480"/>
          </a:xfrm>
          <a:prstGeom prst="rect">
            <a:avLst/>
          </a:prstGeom>
          <a:noFill/>
        </p:spPr>
        <p:txBody>
          <a:bodyPr wrap="square" lIns="27432" rIns="27432" tIns="27432" bIns="27432">
            <a:spAutoFit/>
          </a:bodyPr>
          <a:lstStyle/>
          <a:p>
            <a:pPr algn="l">
              <a:defRPr sz="1500" b="1">
                <a:solidFill>
                  <a:srgbClr val="123D52"/>
                </a:solidFill>
                <a:latin typeface="Aptos"/>
              </a:defRPr>
            </a:pPr>
            <a:r>
              <a:t>Riesgo</a:t>
            </a:r>
          </a:p>
        </p:txBody>
      </p:sp>
      <p:sp>
        <p:nvSpPr>
          <p:cNvPr id="25" name="TextBox 24"/>
          <p:cNvSpPr txBox="1"/>
          <p:nvPr/>
        </p:nvSpPr>
        <p:spPr>
          <a:xfrm>
            <a:off x="4727448" y="4005072"/>
            <a:ext cx="3063240" cy="941832"/>
          </a:xfrm>
          <a:prstGeom prst="rect">
            <a:avLst/>
          </a:prstGeom>
          <a:noFill/>
        </p:spPr>
        <p:txBody>
          <a:bodyPr wrap="square" lIns="27432" rIns="27432" tIns="27432" bIns="27432">
            <a:spAutoFit/>
          </a:bodyPr>
          <a:lstStyle/>
          <a:p>
            <a:pPr algn="l">
              <a:defRPr sz="1200" b="0">
                <a:solidFill>
                  <a:srgbClr val="1C262B"/>
                </a:solidFill>
                <a:latin typeface="Aptos"/>
              </a:defRPr>
            </a:pPr>
            <a:r>
              <a:t>Probabilidad, gravedad e impacto biopsicosocial de las funcionalidades.</a:t>
            </a:r>
          </a:p>
        </p:txBody>
      </p:sp>
      <p:sp>
        <p:nvSpPr>
          <p:cNvPr id="26" name="Rounded Rectangle 25"/>
          <p:cNvSpPr/>
          <p:nvPr/>
        </p:nvSpPr>
        <p:spPr>
          <a:xfrm>
            <a:off x="8229600" y="3383280"/>
            <a:ext cx="3383280" cy="169164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8229600" y="3383280"/>
            <a:ext cx="73152" cy="169164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30768" y="3547872"/>
            <a:ext cx="3063240" cy="411480"/>
          </a:xfrm>
          <a:prstGeom prst="rect">
            <a:avLst/>
          </a:prstGeom>
          <a:noFill/>
        </p:spPr>
        <p:txBody>
          <a:bodyPr wrap="square" lIns="27432" rIns="27432" tIns="27432" bIns="27432">
            <a:spAutoFit/>
          </a:bodyPr>
          <a:lstStyle/>
          <a:p>
            <a:pPr algn="l">
              <a:defRPr sz="1500" b="1">
                <a:solidFill>
                  <a:srgbClr val="123D52"/>
                </a:solidFill>
                <a:latin typeface="Aptos"/>
              </a:defRPr>
            </a:pPr>
            <a:r>
              <a:t>Contexto</a:t>
            </a:r>
          </a:p>
        </p:txBody>
      </p:sp>
      <p:sp>
        <p:nvSpPr>
          <p:cNvPr id="29" name="TextBox 28"/>
          <p:cNvSpPr txBox="1"/>
          <p:nvPr/>
        </p:nvSpPr>
        <p:spPr>
          <a:xfrm>
            <a:off x="8430768" y="4005072"/>
            <a:ext cx="3063240" cy="941832"/>
          </a:xfrm>
          <a:prstGeom prst="rect">
            <a:avLst/>
          </a:prstGeom>
          <a:noFill/>
        </p:spPr>
        <p:txBody>
          <a:bodyPr wrap="square" lIns="27432" rIns="27432" tIns="27432" bIns="27432">
            <a:spAutoFit/>
          </a:bodyPr>
          <a:lstStyle/>
          <a:p>
            <a:pPr algn="l">
              <a:defRPr sz="1200" b="0">
                <a:solidFill>
                  <a:srgbClr val="1C262B"/>
                </a:solidFill>
                <a:latin typeface="Aptos"/>
              </a:defRPr>
            </a:pPr>
            <a:r>
              <a:t>Naturaleza del servicio, entorno de suministro y autonomía progresiva.</a:t>
            </a:r>
          </a:p>
        </p:txBody>
      </p:sp>
      <p:sp>
        <p:nvSpPr>
          <p:cNvPr id="30" name="TextBox 29"/>
          <p:cNvSpPr txBox="1"/>
          <p:nvPr/>
        </p:nvSpPr>
        <p:spPr>
          <a:xfrm>
            <a:off x="914400" y="5623560"/>
            <a:ext cx="10424160" cy="411480"/>
          </a:xfrm>
          <a:prstGeom prst="rect">
            <a:avLst/>
          </a:prstGeom>
          <a:noFill/>
        </p:spPr>
        <p:txBody>
          <a:bodyPr wrap="square" lIns="27432" rIns="27432" tIns="27432" bIns="27432">
            <a:spAutoFit/>
          </a:bodyPr>
          <a:lstStyle/>
          <a:p>
            <a:pPr algn="ctr">
              <a:defRPr sz="1700" b="1">
                <a:solidFill>
                  <a:srgbClr val="123D52"/>
                </a:solidFill>
                <a:latin typeface="Aptos"/>
              </a:defRPr>
            </a:pPr>
            <a:r>
              <a:t>La evaluación es funcional y concreta: el riesgo nace de lo que la arquitectura permite hacer.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Una cadena digital de responsabilidades</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04</a:t>
            </a:r>
          </a:p>
        </p:txBody>
      </p:sp>
      <p:sp>
        <p:nvSpPr>
          <p:cNvPr id="5" name="Oval 4"/>
          <p:cNvSpPr/>
          <p:nvPr/>
        </p:nvSpPr>
        <p:spPr>
          <a:xfrm>
            <a:off x="960120" y="2286000"/>
            <a:ext cx="1051560" cy="1051560"/>
          </a:xfrm>
          <a:prstGeom prst="ellipse">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2580436"/>
            <a:ext cx="1051560" cy="368046"/>
          </a:xfrm>
          <a:prstGeom prst="rect">
            <a:avLst/>
          </a:prstGeom>
          <a:noFill/>
        </p:spPr>
        <p:txBody>
          <a:bodyPr wrap="square" lIns="27432" rIns="27432" tIns="27432" bIns="27432">
            <a:spAutoFit/>
          </a:bodyPr>
          <a:lstStyle/>
          <a:p>
            <a:pPr algn="ctr">
              <a:defRPr sz="1800" b="1">
                <a:solidFill>
                  <a:srgbClr val="FFFFFF"/>
                </a:solidFill>
                <a:latin typeface="Aptos"/>
              </a:defRPr>
            </a:pPr>
            <a:r>
              <a:t>SO</a:t>
            </a:r>
          </a:p>
        </p:txBody>
      </p:sp>
      <p:sp>
        <p:nvSpPr>
          <p:cNvPr id="7" name="Oval 6"/>
          <p:cNvSpPr/>
          <p:nvPr/>
        </p:nvSpPr>
        <p:spPr>
          <a:xfrm>
            <a:off x="2971800" y="2148840"/>
            <a:ext cx="1325880" cy="1325880"/>
          </a:xfrm>
          <a:prstGeom prst="ellipse">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2971800" y="2520086"/>
            <a:ext cx="1325880" cy="464057"/>
          </a:xfrm>
          <a:prstGeom prst="rect">
            <a:avLst/>
          </a:prstGeom>
          <a:noFill/>
        </p:spPr>
        <p:txBody>
          <a:bodyPr wrap="square" lIns="27432" rIns="27432" tIns="27432" bIns="27432">
            <a:spAutoFit/>
          </a:bodyPr>
          <a:lstStyle/>
          <a:p>
            <a:pPr algn="ctr">
              <a:defRPr sz="1400" b="1">
                <a:solidFill>
                  <a:srgbClr val="FFFFFF"/>
                </a:solidFill>
                <a:latin typeface="Aptos"/>
              </a:defRPr>
            </a:pPr>
            <a:r>
              <a:t>APP</a:t>
            </a:r>
            <a:br/>
            <a:r>
              <a:t>STORE</a:t>
            </a:r>
          </a:p>
        </p:txBody>
      </p:sp>
      <p:sp>
        <p:nvSpPr>
          <p:cNvPr id="9" name="Oval 8"/>
          <p:cNvSpPr/>
          <p:nvPr/>
        </p:nvSpPr>
        <p:spPr>
          <a:xfrm>
            <a:off x="5257800" y="2148840"/>
            <a:ext cx="1325880" cy="1325880"/>
          </a:xfrm>
          <a:prstGeom prst="ellipse">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257800" y="2520086"/>
            <a:ext cx="1325880" cy="464057"/>
          </a:xfrm>
          <a:prstGeom prst="rect">
            <a:avLst/>
          </a:prstGeom>
          <a:noFill/>
        </p:spPr>
        <p:txBody>
          <a:bodyPr wrap="square" lIns="27432" rIns="27432" tIns="27432" bIns="27432">
            <a:spAutoFit/>
          </a:bodyPr>
          <a:lstStyle/>
          <a:p>
            <a:pPr algn="ctr">
              <a:defRPr sz="1300" b="1">
                <a:solidFill>
                  <a:srgbClr val="FFFFFF"/>
                </a:solidFill>
                <a:latin typeface="Aptos"/>
              </a:defRPr>
            </a:pPr>
            <a:r>
              <a:t>SEÑAL</a:t>
            </a:r>
            <a:br/>
            <a:r>
              <a:t>ETARIA</a:t>
            </a:r>
          </a:p>
        </p:txBody>
      </p:sp>
      <p:sp>
        <p:nvSpPr>
          <p:cNvPr id="11" name="Oval 10"/>
          <p:cNvSpPr/>
          <p:nvPr/>
        </p:nvSpPr>
        <p:spPr>
          <a:xfrm>
            <a:off x="7635240" y="2057400"/>
            <a:ext cx="1508760" cy="1508760"/>
          </a:xfrm>
          <a:prstGeom prst="ellipse">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35240" y="2479852"/>
            <a:ext cx="1508760" cy="528065"/>
          </a:xfrm>
          <a:prstGeom prst="rect">
            <a:avLst/>
          </a:prstGeom>
          <a:noFill/>
        </p:spPr>
        <p:txBody>
          <a:bodyPr wrap="square" lIns="27432" rIns="27432" tIns="27432" bIns="27432">
            <a:spAutoFit/>
          </a:bodyPr>
          <a:lstStyle/>
          <a:p>
            <a:pPr algn="ctr">
              <a:defRPr sz="1300" b="1">
                <a:solidFill>
                  <a:srgbClr val="FFFFFF"/>
                </a:solidFill>
                <a:latin typeface="Aptos"/>
              </a:defRPr>
            </a:pPr>
            <a:r>
              <a:t>SERVICIO</a:t>
            </a:r>
            <a:br/>
            <a:r>
              <a:t>DIGITAL</a:t>
            </a:r>
          </a:p>
        </p:txBody>
      </p:sp>
      <p:sp>
        <p:nvSpPr>
          <p:cNvPr id="13" name="Oval 12"/>
          <p:cNvSpPr/>
          <p:nvPr/>
        </p:nvSpPr>
        <p:spPr>
          <a:xfrm>
            <a:off x="10104120" y="1965960"/>
            <a:ext cx="1645920" cy="1645920"/>
          </a:xfrm>
          <a:prstGeom prst="ellipse">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0104120" y="2426817"/>
            <a:ext cx="1645920" cy="576072"/>
          </a:xfrm>
          <a:prstGeom prst="rect">
            <a:avLst/>
          </a:prstGeom>
          <a:noFill/>
        </p:spPr>
        <p:txBody>
          <a:bodyPr wrap="square" lIns="27432" rIns="27432" tIns="27432" bIns="27432">
            <a:spAutoFit/>
          </a:bodyPr>
          <a:lstStyle/>
          <a:p>
            <a:pPr algn="ctr">
              <a:defRPr sz="1100" b="1">
                <a:solidFill>
                  <a:srgbClr val="FFFFFF"/>
                </a:solidFill>
                <a:latin typeface="Aptos"/>
              </a:defRPr>
            </a:pPr>
            <a:r>
              <a:t>EXPERIENCIA</a:t>
            </a:r>
            <a:br/>
            <a:r>
              <a:t>ADECUADA</a:t>
            </a:r>
          </a:p>
        </p:txBody>
      </p:sp>
      <p:cxnSp>
        <p:nvCxnSpPr>
          <p:cNvPr id="15" name="Connector 14"/>
          <p:cNvCxnSpPr/>
          <p:nvPr/>
        </p:nvCxnSpPr>
        <p:spPr>
          <a:xfrm>
            <a:off x="2011680" y="2788920"/>
            <a:ext cx="960120" cy="0"/>
          </a:xfrm>
          <a:prstGeom prst="line">
            <a:avLst/>
          </a:prstGeom>
          <a:ln w="38100">
            <a:solidFill>
              <a:srgbClr val="0CA9DD"/>
            </a:solidFill>
          </a:ln>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4297680" y="2788920"/>
            <a:ext cx="960120" cy="0"/>
          </a:xfrm>
          <a:prstGeom prst="line">
            <a:avLst/>
          </a:prstGeom>
          <a:ln w="38100">
            <a:solidFill>
              <a:srgbClr val="0CA9DD"/>
            </a:solidFill>
          </a:ln>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a:off x="6583680" y="2788920"/>
            <a:ext cx="1051560" cy="0"/>
          </a:xfrm>
          <a:prstGeom prst="line">
            <a:avLst/>
          </a:prstGeom>
          <a:ln w="38100">
            <a:solidFill>
              <a:srgbClr val="0CA9DD"/>
            </a:solidFill>
          </a:ln>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a:off x="9144000" y="2788920"/>
            <a:ext cx="960120" cy="0"/>
          </a:xfrm>
          <a:prstGeom prst="line">
            <a:avLst/>
          </a:prstGeom>
          <a:ln w="38100">
            <a:solidFill>
              <a:srgbClr val="0CA9DD"/>
            </a:solidFill>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960120" y="3840480"/>
            <a:ext cx="3291840" cy="320040"/>
          </a:xfrm>
          <a:prstGeom prst="rect">
            <a:avLst/>
          </a:prstGeom>
          <a:noFill/>
        </p:spPr>
        <p:txBody>
          <a:bodyPr wrap="square" lIns="27432" rIns="27432" tIns="27432" bIns="27432">
            <a:spAutoFit/>
          </a:bodyPr>
          <a:lstStyle/>
          <a:p>
            <a:pPr algn="ctr">
              <a:defRPr sz="1400" b="1">
                <a:solidFill>
                  <a:srgbClr val="546870"/>
                </a:solidFill>
                <a:latin typeface="Aptos"/>
              </a:defRPr>
            </a:pPr>
            <a:r>
              <a:t>Aferición inicial</a:t>
            </a:r>
          </a:p>
        </p:txBody>
      </p:sp>
      <p:sp>
        <p:nvSpPr>
          <p:cNvPr id="20" name="TextBox 19"/>
          <p:cNvSpPr txBox="1"/>
          <p:nvPr/>
        </p:nvSpPr>
        <p:spPr>
          <a:xfrm>
            <a:off x="4617720" y="3840480"/>
            <a:ext cx="2743200" cy="320040"/>
          </a:xfrm>
          <a:prstGeom prst="rect">
            <a:avLst/>
          </a:prstGeom>
          <a:noFill/>
        </p:spPr>
        <p:txBody>
          <a:bodyPr wrap="square" lIns="27432" rIns="27432" tIns="27432" bIns="27432">
            <a:spAutoFit/>
          </a:bodyPr>
          <a:lstStyle/>
          <a:p>
            <a:pPr algn="ctr">
              <a:defRPr sz="1400" b="1">
                <a:solidFill>
                  <a:srgbClr val="546870"/>
                </a:solidFill>
                <a:latin typeface="Aptos"/>
              </a:defRPr>
            </a:pPr>
            <a:r>
              <a:t>API segura · atributo mínimo</a:t>
            </a:r>
          </a:p>
        </p:txBody>
      </p:sp>
      <p:sp>
        <p:nvSpPr>
          <p:cNvPr id="21" name="TextBox 20"/>
          <p:cNvSpPr txBox="1"/>
          <p:nvPr/>
        </p:nvSpPr>
        <p:spPr>
          <a:xfrm>
            <a:off x="7680960" y="3840480"/>
            <a:ext cx="3931920" cy="320040"/>
          </a:xfrm>
          <a:prstGeom prst="rect">
            <a:avLst/>
          </a:prstGeom>
          <a:noFill/>
        </p:spPr>
        <p:txBody>
          <a:bodyPr wrap="square" lIns="27432" rIns="27432" tIns="27432" bIns="27432">
            <a:spAutoFit/>
          </a:bodyPr>
          <a:lstStyle/>
          <a:p>
            <a:pPr algn="ctr">
              <a:defRPr sz="1400" b="1">
                <a:solidFill>
                  <a:srgbClr val="546870"/>
                </a:solidFill>
                <a:latin typeface="Aptos"/>
              </a:defRPr>
            </a:pPr>
            <a:r>
              <a:t>Adecuación + medidas propias</a:t>
            </a:r>
          </a:p>
        </p:txBody>
      </p:sp>
      <p:sp>
        <p:nvSpPr>
          <p:cNvPr id="22" name="Rounded Rectangle 21"/>
          <p:cNvSpPr/>
          <p:nvPr/>
        </p:nvSpPr>
        <p:spPr>
          <a:xfrm>
            <a:off x="2148840" y="4800600"/>
            <a:ext cx="7863840" cy="411480"/>
          </a:xfrm>
          <a:prstGeom prst="round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2194560" y="4873752"/>
            <a:ext cx="7772400" cy="228600"/>
          </a:xfrm>
          <a:prstGeom prst="rect">
            <a:avLst/>
          </a:prstGeom>
          <a:noFill/>
        </p:spPr>
        <p:txBody>
          <a:bodyPr wrap="square" lIns="27432" rIns="27432" tIns="27432" bIns="27432">
            <a:spAutoFit/>
          </a:bodyPr>
          <a:lstStyle/>
          <a:p>
            <a:pPr algn="ctr">
              <a:defRPr sz="1200" b="1">
                <a:solidFill>
                  <a:srgbClr val="FFFFFF"/>
                </a:solidFill>
                <a:latin typeface="Aptos"/>
              </a:defRPr>
            </a:pPr>
            <a:r>
              <a:t>Responsabilidad compartida no significa transferencia de responsabilidad.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Señal de edad: saber lo necesario, no saberlo todo</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05</a:t>
            </a:r>
          </a:p>
        </p:txBody>
      </p:sp>
      <p:sp>
        <p:nvSpPr>
          <p:cNvPr id="5" name="Rounded Rectangle 4"/>
          <p:cNvSpPr/>
          <p:nvPr/>
        </p:nvSpPr>
        <p:spPr>
          <a:xfrm>
            <a:off x="822960" y="1280160"/>
            <a:ext cx="4892040" cy="42976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22960" y="1280160"/>
            <a:ext cx="73152" cy="4297680"/>
          </a:xfrm>
          <a:prstGeom prst="rect">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24128" y="1444751"/>
            <a:ext cx="4572000" cy="411480"/>
          </a:xfrm>
          <a:prstGeom prst="rect">
            <a:avLst/>
          </a:prstGeom>
          <a:noFill/>
        </p:spPr>
        <p:txBody>
          <a:bodyPr wrap="square" lIns="27432" rIns="27432" tIns="27432" bIns="27432">
            <a:spAutoFit/>
          </a:bodyPr>
          <a:lstStyle/>
          <a:p>
            <a:pPr algn="l">
              <a:defRPr sz="1900" b="1">
                <a:solidFill>
                  <a:srgbClr val="123D52"/>
                </a:solidFill>
                <a:latin typeface="Aptos"/>
              </a:defRPr>
            </a:pPr>
            <a:r>
              <a:t>NO debe circular</a:t>
            </a:r>
          </a:p>
        </p:txBody>
      </p:sp>
      <p:sp>
        <p:nvSpPr>
          <p:cNvPr id="8" name="Oval 7"/>
          <p:cNvSpPr/>
          <p:nvPr/>
        </p:nvSpPr>
        <p:spPr>
          <a:xfrm>
            <a:off x="1143000" y="1965960"/>
            <a:ext cx="310896" cy="310896"/>
          </a:xfrm>
          <a:prstGeom prst="ellipse">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143000" y="2053010"/>
            <a:ext cx="310896" cy="108813"/>
          </a:xfrm>
          <a:prstGeom prst="rect">
            <a:avLst/>
          </a:prstGeom>
          <a:noFill/>
        </p:spPr>
        <p:txBody>
          <a:bodyPr wrap="square" lIns="27432" rIns="27432" tIns="27432" bIns="27432">
            <a:spAutoFit/>
          </a:bodyPr>
          <a:lstStyle/>
          <a:p>
            <a:pPr algn="ctr">
              <a:defRPr sz="1400" b="1">
                <a:solidFill>
                  <a:srgbClr val="FFFFFF"/>
                </a:solidFill>
                <a:latin typeface="Aptos"/>
              </a:defRPr>
            </a:pPr>
            <a:r>
              <a:t>×</a:t>
            </a:r>
          </a:p>
        </p:txBody>
      </p:sp>
      <p:sp>
        <p:nvSpPr>
          <p:cNvPr id="10" name="TextBox 9"/>
          <p:cNvSpPr txBox="1"/>
          <p:nvPr/>
        </p:nvSpPr>
        <p:spPr>
          <a:xfrm>
            <a:off x="1600200" y="1975104"/>
            <a:ext cx="3566160" cy="274320"/>
          </a:xfrm>
          <a:prstGeom prst="rect">
            <a:avLst/>
          </a:prstGeom>
          <a:noFill/>
        </p:spPr>
        <p:txBody>
          <a:bodyPr wrap="square" lIns="27432" rIns="27432" tIns="27432" bIns="27432">
            <a:spAutoFit/>
          </a:bodyPr>
          <a:lstStyle/>
          <a:p>
            <a:pPr algn="l">
              <a:defRPr sz="1400" b="0">
                <a:solidFill>
                  <a:srgbClr val="1C262B"/>
                </a:solidFill>
                <a:latin typeface="Aptos"/>
              </a:defRPr>
            </a:pPr>
            <a:r>
              <a:t>Fecha exacta de nacimiento</a:t>
            </a:r>
          </a:p>
        </p:txBody>
      </p:sp>
      <p:sp>
        <p:nvSpPr>
          <p:cNvPr id="11" name="Oval 10"/>
          <p:cNvSpPr/>
          <p:nvPr/>
        </p:nvSpPr>
        <p:spPr>
          <a:xfrm>
            <a:off x="1143000" y="2532888"/>
            <a:ext cx="310896" cy="310896"/>
          </a:xfrm>
          <a:prstGeom prst="ellipse">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3000" y="2619938"/>
            <a:ext cx="310896" cy="108813"/>
          </a:xfrm>
          <a:prstGeom prst="rect">
            <a:avLst/>
          </a:prstGeom>
          <a:noFill/>
        </p:spPr>
        <p:txBody>
          <a:bodyPr wrap="square" lIns="27432" rIns="27432" tIns="27432" bIns="27432">
            <a:spAutoFit/>
          </a:bodyPr>
          <a:lstStyle/>
          <a:p>
            <a:pPr algn="ctr">
              <a:defRPr sz="1400" b="1">
                <a:solidFill>
                  <a:srgbClr val="FFFFFF"/>
                </a:solidFill>
                <a:latin typeface="Aptos"/>
              </a:defRPr>
            </a:pPr>
            <a:r>
              <a:t>×</a:t>
            </a:r>
          </a:p>
        </p:txBody>
      </p:sp>
      <p:sp>
        <p:nvSpPr>
          <p:cNvPr id="13" name="TextBox 12"/>
          <p:cNvSpPr txBox="1"/>
          <p:nvPr/>
        </p:nvSpPr>
        <p:spPr>
          <a:xfrm>
            <a:off x="1600200" y="2542032"/>
            <a:ext cx="3566160" cy="274320"/>
          </a:xfrm>
          <a:prstGeom prst="rect">
            <a:avLst/>
          </a:prstGeom>
          <a:noFill/>
        </p:spPr>
        <p:txBody>
          <a:bodyPr wrap="square" lIns="27432" rIns="27432" tIns="27432" bIns="27432">
            <a:spAutoFit/>
          </a:bodyPr>
          <a:lstStyle/>
          <a:p>
            <a:pPr algn="l">
              <a:defRPr sz="1400" b="0">
                <a:solidFill>
                  <a:srgbClr val="1C262B"/>
                </a:solidFill>
                <a:latin typeface="Aptos"/>
              </a:defRPr>
            </a:pPr>
            <a:r>
              <a:t>Identidad civil</a:t>
            </a:r>
          </a:p>
        </p:txBody>
      </p:sp>
      <p:sp>
        <p:nvSpPr>
          <p:cNvPr id="14" name="Oval 13"/>
          <p:cNvSpPr/>
          <p:nvPr/>
        </p:nvSpPr>
        <p:spPr>
          <a:xfrm>
            <a:off x="1143000" y="3099815"/>
            <a:ext cx="310896" cy="310896"/>
          </a:xfrm>
          <a:prstGeom prst="ellipse">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143000" y="3186866"/>
            <a:ext cx="310896" cy="108813"/>
          </a:xfrm>
          <a:prstGeom prst="rect">
            <a:avLst/>
          </a:prstGeom>
          <a:noFill/>
        </p:spPr>
        <p:txBody>
          <a:bodyPr wrap="square" lIns="27432" rIns="27432" tIns="27432" bIns="27432">
            <a:spAutoFit/>
          </a:bodyPr>
          <a:lstStyle/>
          <a:p>
            <a:pPr algn="ctr">
              <a:defRPr sz="1400" b="1">
                <a:solidFill>
                  <a:srgbClr val="FFFFFF"/>
                </a:solidFill>
                <a:latin typeface="Aptos"/>
              </a:defRPr>
            </a:pPr>
            <a:r>
              <a:t>×</a:t>
            </a:r>
          </a:p>
        </p:txBody>
      </p:sp>
      <p:sp>
        <p:nvSpPr>
          <p:cNvPr id="16" name="TextBox 15"/>
          <p:cNvSpPr txBox="1"/>
          <p:nvPr/>
        </p:nvSpPr>
        <p:spPr>
          <a:xfrm>
            <a:off x="1600200" y="3108960"/>
            <a:ext cx="3566160" cy="274320"/>
          </a:xfrm>
          <a:prstGeom prst="rect">
            <a:avLst/>
          </a:prstGeom>
          <a:noFill/>
        </p:spPr>
        <p:txBody>
          <a:bodyPr wrap="square" lIns="27432" rIns="27432" tIns="27432" bIns="27432">
            <a:spAutoFit/>
          </a:bodyPr>
          <a:lstStyle/>
          <a:p>
            <a:pPr algn="l">
              <a:defRPr sz="1400" b="0">
                <a:solidFill>
                  <a:srgbClr val="1C262B"/>
                </a:solidFill>
                <a:latin typeface="Aptos"/>
              </a:defRPr>
            </a:pPr>
            <a:r>
              <a:t>Documento de identidad</a:t>
            </a:r>
          </a:p>
        </p:txBody>
      </p:sp>
      <p:sp>
        <p:nvSpPr>
          <p:cNvPr id="17" name="Oval 16"/>
          <p:cNvSpPr/>
          <p:nvPr/>
        </p:nvSpPr>
        <p:spPr>
          <a:xfrm>
            <a:off x="1143000" y="3666744"/>
            <a:ext cx="310896" cy="310896"/>
          </a:xfrm>
          <a:prstGeom prst="ellipse">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143000" y="3753794"/>
            <a:ext cx="310896" cy="108813"/>
          </a:xfrm>
          <a:prstGeom prst="rect">
            <a:avLst/>
          </a:prstGeom>
          <a:noFill/>
        </p:spPr>
        <p:txBody>
          <a:bodyPr wrap="square" lIns="27432" rIns="27432" tIns="27432" bIns="27432">
            <a:spAutoFit/>
          </a:bodyPr>
          <a:lstStyle/>
          <a:p>
            <a:pPr algn="ctr">
              <a:defRPr sz="1400" b="1">
                <a:solidFill>
                  <a:srgbClr val="FFFFFF"/>
                </a:solidFill>
                <a:latin typeface="Aptos"/>
              </a:defRPr>
            </a:pPr>
            <a:r>
              <a:t>×</a:t>
            </a:r>
          </a:p>
        </p:txBody>
      </p:sp>
      <p:sp>
        <p:nvSpPr>
          <p:cNvPr id="19" name="TextBox 18"/>
          <p:cNvSpPr txBox="1"/>
          <p:nvPr/>
        </p:nvSpPr>
        <p:spPr>
          <a:xfrm>
            <a:off x="1600200" y="3675887"/>
            <a:ext cx="3566160" cy="274320"/>
          </a:xfrm>
          <a:prstGeom prst="rect">
            <a:avLst/>
          </a:prstGeom>
          <a:noFill/>
        </p:spPr>
        <p:txBody>
          <a:bodyPr wrap="square" lIns="27432" rIns="27432" tIns="27432" bIns="27432">
            <a:spAutoFit/>
          </a:bodyPr>
          <a:lstStyle/>
          <a:p>
            <a:pPr algn="l">
              <a:defRPr sz="1400" b="0">
                <a:solidFill>
                  <a:srgbClr val="1C262B"/>
                </a:solidFill>
                <a:latin typeface="Aptos"/>
              </a:defRPr>
            </a:pPr>
            <a:r>
              <a:t>Datos biométricos</a:t>
            </a:r>
          </a:p>
        </p:txBody>
      </p:sp>
      <p:sp>
        <p:nvSpPr>
          <p:cNvPr id="20" name="Oval 19"/>
          <p:cNvSpPr/>
          <p:nvPr/>
        </p:nvSpPr>
        <p:spPr>
          <a:xfrm>
            <a:off x="1143000" y="4233672"/>
            <a:ext cx="310896" cy="310896"/>
          </a:xfrm>
          <a:prstGeom prst="ellipse">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143000" y="4320722"/>
            <a:ext cx="310896" cy="108813"/>
          </a:xfrm>
          <a:prstGeom prst="rect">
            <a:avLst/>
          </a:prstGeom>
          <a:noFill/>
        </p:spPr>
        <p:txBody>
          <a:bodyPr wrap="square" lIns="27432" rIns="27432" tIns="27432" bIns="27432">
            <a:spAutoFit/>
          </a:bodyPr>
          <a:lstStyle/>
          <a:p>
            <a:pPr algn="ctr">
              <a:defRPr sz="1400" b="1">
                <a:solidFill>
                  <a:srgbClr val="FFFFFF"/>
                </a:solidFill>
                <a:latin typeface="Aptos"/>
              </a:defRPr>
            </a:pPr>
            <a:r>
              <a:t>×</a:t>
            </a:r>
          </a:p>
        </p:txBody>
      </p:sp>
      <p:sp>
        <p:nvSpPr>
          <p:cNvPr id="22" name="TextBox 21"/>
          <p:cNvSpPr txBox="1"/>
          <p:nvPr/>
        </p:nvSpPr>
        <p:spPr>
          <a:xfrm>
            <a:off x="1600200" y="4242816"/>
            <a:ext cx="3566160" cy="274320"/>
          </a:xfrm>
          <a:prstGeom prst="rect">
            <a:avLst/>
          </a:prstGeom>
          <a:noFill/>
        </p:spPr>
        <p:txBody>
          <a:bodyPr wrap="square" lIns="27432" rIns="27432" tIns="27432" bIns="27432">
            <a:spAutoFit/>
          </a:bodyPr>
          <a:lstStyle/>
          <a:p>
            <a:pPr algn="l">
              <a:defRPr sz="1400" b="0">
                <a:solidFill>
                  <a:srgbClr val="1C262B"/>
                </a:solidFill>
                <a:latin typeface="Aptos"/>
              </a:defRPr>
            </a:pPr>
            <a:r>
              <a:t>Datos de perfilamiento</a:t>
            </a:r>
          </a:p>
        </p:txBody>
      </p:sp>
      <p:sp>
        <p:nvSpPr>
          <p:cNvPr id="23" name="Rounded Rectangle 22"/>
          <p:cNvSpPr/>
          <p:nvPr/>
        </p:nvSpPr>
        <p:spPr>
          <a:xfrm>
            <a:off x="6172200" y="1280160"/>
            <a:ext cx="5074920" cy="429768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6172200" y="1280160"/>
            <a:ext cx="73152" cy="429768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373368" y="1444751"/>
            <a:ext cx="4754880" cy="411480"/>
          </a:xfrm>
          <a:prstGeom prst="rect">
            <a:avLst/>
          </a:prstGeom>
          <a:noFill/>
        </p:spPr>
        <p:txBody>
          <a:bodyPr wrap="square" lIns="27432" rIns="27432" tIns="27432" bIns="27432">
            <a:spAutoFit/>
          </a:bodyPr>
          <a:lstStyle/>
          <a:p>
            <a:pPr algn="l">
              <a:defRPr sz="1900" b="1">
                <a:solidFill>
                  <a:srgbClr val="123D52"/>
                </a:solidFill>
                <a:latin typeface="Aptos"/>
              </a:defRPr>
            </a:pPr>
            <a:r>
              <a:t>Debe circular el atributo necesario</a:t>
            </a:r>
          </a:p>
        </p:txBody>
      </p:sp>
      <p:sp>
        <p:nvSpPr>
          <p:cNvPr id="26" name="Oval 25"/>
          <p:cNvSpPr/>
          <p:nvPr/>
        </p:nvSpPr>
        <p:spPr>
          <a:xfrm>
            <a:off x="7955279" y="1965960"/>
            <a:ext cx="1417320" cy="1417320"/>
          </a:xfrm>
          <a:prstGeom prst="ellipse">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7955279" y="2362809"/>
            <a:ext cx="1417320" cy="496062"/>
          </a:xfrm>
          <a:prstGeom prst="rect">
            <a:avLst/>
          </a:prstGeom>
          <a:noFill/>
        </p:spPr>
        <p:txBody>
          <a:bodyPr wrap="square" lIns="27432" rIns="27432" tIns="27432" bIns="27432">
            <a:spAutoFit/>
          </a:bodyPr>
          <a:lstStyle/>
          <a:p>
            <a:pPr algn="ctr">
              <a:defRPr sz="2400" b="1">
                <a:solidFill>
                  <a:srgbClr val="FFFFFF"/>
                </a:solidFill>
                <a:latin typeface="Aptos"/>
              </a:defRPr>
            </a:pPr>
            <a:r>
              <a:t>18+</a:t>
            </a:r>
          </a:p>
        </p:txBody>
      </p:sp>
      <p:sp>
        <p:nvSpPr>
          <p:cNvPr id="28" name="TextBox 27"/>
          <p:cNvSpPr txBox="1"/>
          <p:nvPr/>
        </p:nvSpPr>
        <p:spPr>
          <a:xfrm>
            <a:off x="6720840" y="3657600"/>
            <a:ext cx="3931920" cy="365760"/>
          </a:xfrm>
          <a:prstGeom prst="rect">
            <a:avLst/>
          </a:prstGeom>
          <a:noFill/>
        </p:spPr>
        <p:txBody>
          <a:bodyPr wrap="square" lIns="27432" rIns="27432" tIns="27432" bIns="27432">
            <a:spAutoFit/>
          </a:bodyPr>
          <a:lstStyle/>
          <a:p>
            <a:pPr algn="ctr">
              <a:defRPr sz="1700" b="1">
                <a:solidFill>
                  <a:srgbClr val="123D52"/>
                </a:solidFill>
                <a:latin typeface="Aptos"/>
              </a:defRPr>
            </a:pPr>
            <a:r>
              <a:t>Ejemplo: «usuario mayor de 18 años»</a:t>
            </a:r>
          </a:p>
        </p:txBody>
      </p:sp>
      <p:sp>
        <p:nvSpPr>
          <p:cNvPr id="29" name="TextBox 28"/>
          <p:cNvSpPr txBox="1"/>
          <p:nvPr/>
        </p:nvSpPr>
        <p:spPr>
          <a:xfrm>
            <a:off x="6583680" y="4297680"/>
            <a:ext cx="4297680" cy="594360"/>
          </a:xfrm>
          <a:prstGeom prst="rect">
            <a:avLst/>
          </a:prstGeom>
          <a:noFill/>
        </p:spPr>
        <p:txBody>
          <a:bodyPr wrap="square" lIns="27432" rIns="27432" tIns="27432" bIns="27432">
            <a:spAutoFit/>
          </a:bodyPr>
          <a:lstStyle/>
          <a:p>
            <a:pPr algn="ctr">
              <a:defRPr sz="1400" b="0">
                <a:solidFill>
                  <a:srgbClr val="546870"/>
                </a:solidFill>
                <a:latin typeface="Aptos"/>
              </a:defRPr>
            </a:pPr>
            <a:r>
              <a:t>API segura · minimización · privacidad por diseño y por defecto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Dos capas de protección etaria</a:t>
            </a:r>
          </a:p>
        </p:txBody>
      </p:sp>
      <p:sp>
        <p:nvSpPr>
          <p:cNvPr id="4" name="TextBox 3"/>
          <p:cNvSpPr txBox="1"/>
          <p:nvPr/>
        </p:nvSpPr>
        <p:spPr>
          <a:xfrm>
            <a:off x="713232" y="804672"/>
            <a:ext cx="10332720" cy="320040"/>
          </a:xfrm>
          <a:prstGeom prst="rect">
            <a:avLst/>
          </a:prstGeom>
          <a:noFill/>
        </p:spPr>
        <p:txBody>
          <a:bodyPr wrap="square" lIns="27432" rIns="27432" tIns="27432" bIns="27432">
            <a:spAutoFit/>
          </a:bodyPr>
          <a:lstStyle/>
          <a:p>
            <a:pPr algn="l">
              <a:defRPr sz="1200" b="0">
                <a:solidFill>
                  <a:srgbClr val="546870"/>
                </a:solidFill>
                <a:latin typeface="Aptos"/>
              </a:defRPr>
            </a:pPr>
            <a:r>
              <a:t>Una de las principales innovaciones estructurales del modelo brasileño.</a:t>
            </a:r>
          </a:p>
        </p:txBody>
      </p:sp>
      <p:sp>
        <p:nvSpPr>
          <p:cNvPr id="5" name="TextBox 4"/>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06</a:t>
            </a:r>
          </a:p>
        </p:txBody>
      </p:sp>
      <p:sp>
        <p:nvSpPr>
          <p:cNvPr id="6" name="Rounded Rectangle 5"/>
          <p:cNvSpPr/>
          <p:nvPr/>
        </p:nvSpPr>
        <p:spPr>
          <a:xfrm>
            <a:off x="1005840" y="1417320"/>
            <a:ext cx="10058400" cy="1417320"/>
          </a:xfrm>
          <a:prstGeom prst="roundRect">
            <a:avLst/>
          </a:prstGeom>
          <a:solidFill>
            <a:srgbClr val="E1F1E5"/>
          </a:solidFill>
          <a:ln>
            <a:solidFill>
              <a:srgbClr val="317C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325880" y="1664208"/>
            <a:ext cx="2926080" cy="320040"/>
          </a:xfrm>
          <a:prstGeom prst="rect">
            <a:avLst/>
          </a:prstGeom>
          <a:noFill/>
        </p:spPr>
        <p:txBody>
          <a:bodyPr wrap="square" lIns="27432" rIns="27432" tIns="27432" bIns="27432">
            <a:spAutoFit/>
          </a:bodyPr>
          <a:lstStyle/>
          <a:p>
            <a:pPr algn="l">
              <a:defRPr sz="1700" b="1">
                <a:solidFill>
                  <a:srgbClr val="317C46"/>
                </a:solidFill>
                <a:latin typeface="Aptos"/>
              </a:defRPr>
            </a:pPr>
            <a:r>
              <a:t>CAPA 1  |  Infraestructura</a:t>
            </a:r>
          </a:p>
        </p:txBody>
      </p:sp>
      <p:sp>
        <p:nvSpPr>
          <p:cNvPr id="8" name="TextBox 7"/>
          <p:cNvSpPr txBox="1"/>
          <p:nvPr/>
        </p:nvSpPr>
        <p:spPr>
          <a:xfrm>
            <a:off x="4023360" y="1618488"/>
            <a:ext cx="6492240" cy="502920"/>
          </a:xfrm>
          <a:prstGeom prst="rect">
            <a:avLst/>
          </a:prstGeom>
          <a:noFill/>
        </p:spPr>
        <p:txBody>
          <a:bodyPr wrap="square" lIns="27432" rIns="27432" tIns="27432" bIns="27432">
            <a:spAutoFit/>
          </a:bodyPr>
          <a:lstStyle/>
          <a:p>
            <a:pPr algn="l">
              <a:defRPr sz="1700" b="1">
                <a:solidFill>
                  <a:srgbClr val="123D52"/>
                </a:solidFill>
                <a:latin typeface="Aptos"/>
              </a:defRPr>
            </a:pPr>
            <a:r>
              <a:t>Tiendas de aplicaciones + sistemas operativos → aferición inicial → señal de edad</a:t>
            </a:r>
          </a:p>
        </p:txBody>
      </p:sp>
      <p:sp>
        <p:nvSpPr>
          <p:cNvPr id="9" name="Rounded Rectangle 8"/>
          <p:cNvSpPr/>
          <p:nvPr/>
        </p:nvSpPr>
        <p:spPr>
          <a:xfrm>
            <a:off x="1005840" y="3154680"/>
            <a:ext cx="10058400" cy="1417320"/>
          </a:xfrm>
          <a:prstGeom prst="roundRect">
            <a:avLst/>
          </a:prstGeom>
          <a:solidFill>
            <a:srgbClr val="E2F2FA"/>
          </a:solidFill>
          <a:ln>
            <a:solidFill>
              <a:srgbClr val="0CA9DD"/>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325880" y="3401568"/>
            <a:ext cx="2926080" cy="320040"/>
          </a:xfrm>
          <a:prstGeom prst="rect">
            <a:avLst/>
          </a:prstGeom>
          <a:noFill/>
        </p:spPr>
        <p:txBody>
          <a:bodyPr wrap="square" lIns="27432" rIns="27432" tIns="27432" bIns="27432">
            <a:spAutoFit/>
          </a:bodyPr>
          <a:lstStyle/>
          <a:p>
            <a:pPr algn="l">
              <a:defRPr sz="1700" b="1">
                <a:solidFill>
                  <a:srgbClr val="0CA9DD"/>
                </a:solidFill>
                <a:latin typeface="Aptos"/>
              </a:defRPr>
            </a:pPr>
            <a:r>
              <a:t>CAPA 2  |  Servicio</a:t>
            </a:r>
          </a:p>
        </p:txBody>
      </p:sp>
      <p:sp>
        <p:nvSpPr>
          <p:cNvPr id="11" name="TextBox 10"/>
          <p:cNvSpPr txBox="1"/>
          <p:nvPr/>
        </p:nvSpPr>
        <p:spPr>
          <a:xfrm>
            <a:off x="4023360" y="3310128"/>
            <a:ext cx="6492240" cy="685800"/>
          </a:xfrm>
          <a:prstGeom prst="rect">
            <a:avLst/>
          </a:prstGeom>
          <a:noFill/>
        </p:spPr>
        <p:txBody>
          <a:bodyPr wrap="square" lIns="27432" rIns="27432" tIns="27432" bIns="27432">
            <a:spAutoFit/>
          </a:bodyPr>
          <a:lstStyle/>
          <a:p>
            <a:pPr algn="l">
              <a:defRPr sz="1600" b="1">
                <a:solidFill>
                  <a:srgbClr val="123D52"/>
                </a:solidFill>
                <a:latin typeface="Aptos"/>
              </a:defRPr>
            </a:pPr>
            <a:r>
              <a:t>Proveedor → recibe la señal → evalúa el riesgo → puede realizar aferición propia → adapta la experiencia</a:t>
            </a:r>
          </a:p>
        </p:txBody>
      </p:sp>
      <p:cxnSp>
        <p:nvCxnSpPr>
          <p:cNvPr id="12" name="Connector 11"/>
          <p:cNvCxnSpPr/>
          <p:nvPr/>
        </p:nvCxnSpPr>
        <p:spPr>
          <a:xfrm>
            <a:off x="6035040" y="2834640"/>
            <a:ext cx="0" cy="320040"/>
          </a:xfrm>
          <a:prstGeom prst="line">
            <a:avLst/>
          </a:prstGeom>
          <a:ln w="50800">
            <a:solidFill>
              <a:srgbClr val="F9A71D"/>
            </a:solidFill>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1600200" y="5074920"/>
            <a:ext cx="9006840" cy="411480"/>
          </a:xfrm>
          <a:prstGeom prst="round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645920" y="5148072"/>
            <a:ext cx="8915400" cy="228600"/>
          </a:xfrm>
          <a:prstGeom prst="rect">
            <a:avLst/>
          </a:prstGeom>
          <a:noFill/>
        </p:spPr>
        <p:txBody>
          <a:bodyPr wrap="square" lIns="27432" rIns="27432" tIns="27432" bIns="27432">
            <a:spAutoFit/>
          </a:bodyPr>
          <a:lstStyle/>
          <a:p>
            <a:pPr algn="ctr">
              <a:defRPr sz="1200" b="1">
                <a:solidFill>
                  <a:srgbClr val="123D52"/>
                </a:solidFill>
                <a:latin typeface="Aptos"/>
              </a:defRPr>
            </a:pPr>
            <a:r>
              <a:t>Si existe divergencia, prevalece la alternativa más protectora para niños y adolescentes.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Aferición de edad: proporcionalidad basada en riesgo</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07</a:t>
            </a:r>
          </a:p>
        </p:txBody>
      </p:sp>
      <p:sp>
        <p:nvSpPr>
          <p:cNvPr id="5" name="Oval 4"/>
          <p:cNvSpPr/>
          <p:nvPr/>
        </p:nvSpPr>
        <p:spPr>
          <a:xfrm>
            <a:off x="914400" y="1371600"/>
            <a:ext cx="640080" cy="640080"/>
          </a:xfrm>
          <a:prstGeom prst="ellipse">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1550822"/>
            <a:ext cx="640080" cy="224027"/>
          </a:xfrm>
          <a:prstGeom prst="rect">
            <a:avLst/>
          </a:prstGeom>
          <a:noFill/>
        </p:spPr>
        <p:txBody>
          <a:bodyPr wrap="square" lIns="27432" rIns="27432" tIns="27432" bIns="27432">
            <a:spAutoFit/>
          </a:bodyPr>
          <a:lstStyle/>
          <a:p>
            <a:pPr algn="ctr">
              <a:defRPr sz="1800" b="1">
                <a:solidFill>
                  <a:srgbClr val="FFFFFF"/>
                </a:solidFill>
                <a:latin typeface="Aptos"/>
              </a:defRPr>
            </a:pPr>
            <a:r>
              <a:t>1</a:t>
            </a:r>
          </a:p>
        </p:txBody>
      </p:sp>
      <p:sp>
        <p:nvSpPr>
          <p:cNvPr id="7" name="Rounded Rectangle 6"/>
          <p:cNvSpPr/>
          <p:nvPr/>
        </p:nvSpPr>
        <p:spPr>
          <a:xfrm>
            <a:off x="1783080" y="1234440"/>
            <a:ext cx="9144000" cy="114300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1783080" y="1234440"/>
            <a:ext cx="73152" cy="114300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984248" y="1399032"/>
            <a:ext cx="8823960" cy="411480"/>
          </a:xfrm>
          <a:prstGeom prst="rect">
            <a:avLst/>
          </a:prstGeom>
          <a:noFill/>
        </p:spPr>
        <p:txBody>
          <a:bodyPr wrap="square" lIns="27432" rIns="27432" tIns="27432" bIns="27432">
            <a:spAutoFit/>
          </a:bodyPr>
          <a:lstStyle/>
          <a:p>
            <a:pPr algn="l">
              <a:defRPr sz="1600" b="1">
                <a:solidFill>
                  <a:srgbClr val="123D52"/>
                </a:solidFill>
                <a:latin typeface="Aptos"/>
              </a:defRPr>
            </a:pPr>
            <a:r>
              <a:t>RIESGO BAJO</a:t>
            </a:r>
          </a:p>
        </p:txBody>
      </p:sp>
      <p:sp>
        <p:nvSpPr>
          <p:cNvPr id="10" name="TextBox 9"/>
          <p:cNvSpPr txBox="1"/>
          <p:nvPr/>
        </p:nvSpPr>
        <p:spPr>
          <a:xfrm>
            <a:off x="1984248" y="1856232"/>
            <a:ext cx="8823960" cy="393192"/>
          </a:xfrm>
          <a:prstGeom prst="rect">
            <a:avLst/>
          </a:prstGeom>
          <a:noFill/>
        </p:spPr>
        <p:txBody>
          <a:bodyPr wrap="square" lIns="27432" rIns="27432" tIns="27432" bIns="27432">
            <a:spAutoFit/>
          </a:bodyPr>
          <a:lstStyle/>
          <a:p>
            <a:pPr algn="l">
              <a:defRPr sz="1300" b="0">
                <a:solidFill>
                  <a:srgbClr val="1C262B"/>
                </a:solidFill>
                <a:latin typeface="Aptos"/>
              </a:defRPr>
            </a:pPr>
            <a:r>
              <a:t>Señales técnicas / controles parentales / métodos menos intrusivos</a:t>
            </a:r>
          </a:p>
        </p:txBody>
      </p:sp>
      <p:sp>
        <p:nvSpPr>
          <p:cNvPr id="11" name="Oval 10"/>
          <p:cNvSpPr/>
          <p:nvPr/>
        </p:nvSpPr>
        <p:spPr>
          <a:xfrm>
            <a:off x="914400" y="2880360"/>
            <a:ext cx="640080" cy="640080"/>
          </a:xfrm>
          <a:prstGeom prst="ellipse">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14400" y="3059582"/>
            <a:ext cx="640080" cy="224027"/>
          </a:xfrm>
          <a:prstGeom prst="rect">
            <a:avLst/>
          </a:prstGeom>
          <a:noFill/>
        </p:spPr>
        <p:txBody>
          <a:bodyPr wrap="square" lIns="27432" rIns="27432" tIns="27432" bIns="27432">
            <a:spAutoFit/>
          </a:bodyPr>
          <a:lstStyle/>
          <a:p>
            <a:pPr algn="ctr">
              <a:defRPr sz="1800" b="1">
                <a:solidFill>
                  <a:srgbClr val="FFFFFF"/>
                </a:solidFill>
                <a:latin typeface="Aptos"/>
              </a:defRPr>
            </a:pPr>
            <a:r>
              <a:t>2</a:t>
            </a:r>
          </a:p>
        </p:txBody>
      </p:sp>
      <p:sp>
        <p:nvSpPr>
          <p:cNvPr id="13" name="Rounded Rectangle 12"/>
          <p:cNvSpPr/>
          <p:nvPr/>
        </p:nvSpPr>
        <p:spPr>
          <a:xfrm>
            <a:off x="1783080" y="2743200"/>
            <a:ext cx="9144000" cy="114300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1783080" y="2743200"/>
            <a:ext cx="73152" cy="114300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984248" y="2907792"/>
            <a:ext cx="8823960" cy="411480"/>
          </a:xfrm>
          <a:prstGeom prst="rect">
            <a:avLst/>
          </a:prstGeom>
          <a:noFill/>
        </p:spPr>
        <p:txBody>
          <a:bodyPr wrap="square" lIns="27432" rIns="27432" tIns="27432" bIns="27432">
            <a:spAutoFit/>
          </a:bodyPr>
          <a:lstStyle/>
          <a:p>
            <a:pPr algn="l">
              <a:defRPr sz="1600" b="1">
                <a:solidFill>
                  <a:srgbClr val="123D52"/>
                </a:solidFill>
                <a:latin typeface="Aptos"/>
              </a:defRPr>
            </a:pPr>
            <a:r>
              <a:t>RIESGO MEDIO</a:t>
            </a:r>
          </a:p>
        </p:txBody>
      </p:sp>
      <p:sp>
        <p:nvSpPr>
          <p:cNvPr id="16" name="TextBox 15"/>
          <p:cNvSpPr txBox="1"/>
          <p:nvPr/>
        </p:nvSpPr>
        <p:spPr>
          <a:xfrm>
            <a:off x="1984248" y="3364992"/>
            <a:ext cx="8823960" cy="393192"/>
          </a:xfrm>
          <a:prstGeom prst="rect">
            <a:avLst/>
          </a:prstGeom>
          <a:noFill/>
        </p:spPr>
        <p:txBody>
          <a:bodyPr wrap="square" lIns="27432" rIns="27432" tIns="27432" bIns="27432">
            <a:spAutoFit/>
          </a:bodyPr>
          <a:lstStyle/>
          <a:p>
            <a:pPr algn="l">
              <a:defRPr sz="1300" b="0">
                <a:solidFill>
                  <a:srgbClr val="1C262B"/>
                </a:solidFill>
                <a:latin typeface="Aptos"/>
              </a:defRPr>
            </a:pPr>
            <a:r>
              <a:t>Métodos combinados o sucesivos; mayor robustez cuando exista incertidumbre</a:t>
            </a:r>
          </a:p>
        </p:txBody>
      </p:sp>
      <p:sp>
        <p:nvSpPr>
          <p:cNvPr id="17" name="Oval 16"/>
          <p:cNvSpPr/>
          <p:nvPr/>
        </p:nvSpPr>
        <p:spPr>
          <a:xfrm>
            <a:off x="914400" y="4389120"/>
            <a:ext cx="640080" cy="640080"/>
          </a:xfrm>
          <a:prstGeom prst="ellipse">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4568342"/>
            <a:ext cx="640080" cy="224027"/>
          </a:xfrm>
          <a:prstGeom prst="rect">
            <a:avLst/>
          </a:prstGeom>
          <a:noFill/>
        </p:spPr>
        <p:txBody>
          <a:bodyPr wrap="square" lIns="27432" rIns="27432" tIns="27432" bIns="27432">
            <a:spAutoFit/>
          </a:bodyPr>
          <a:lstStyle/>
          <a:p>
            <a:pPr algn="ctr">
              <a:defRPr sz="1800" b="1">
                <a:solidFill>
                  <a:srgbClr val="FFFFFF"/>
                </a:solidFill>
                <a:latin typeface="Aptos"/>
              </a:defRPr>
            </a:pPr>
            <a:r>
              <a:t>3</a:t>
            </a:r>
          </a:p>
        </p:txBody>
      </p:sp>
      <p:sp>
        <p:nvSpPr>
          <p:cNvPr id="19" name="Rounded Rectangle 18"/>
          <p:cNvSpPr/>
          <p:nvPr/>
        </p:nvSpPr>
        <p:spPr>
          <a:xfrm>
            <a:off x="1783080" y="4251960"/>
            <a:ext cx="9144000" cy="114300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1783080" y="4251960"/>
            <a:ext cx="73152" cy="1143000"/>
          </a:xfrm>
          <a:prstGeom prst="rect">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984248" y="4416552"/>
            <a:ext cx="8823960" cy="411480"/>
          </a:xfrm>
          <a:prstGeom prst="rect">
            <a:avLst/>
          </a:prstGeom>
          <a:noFill/>
        </p:spPr>
        <p:txBody>
          <a:bodyPr wrap="square" lIns="27432" rIns="27432" tIns="27432" bIns="27432">
            <a:spAutoFit/>
          </a:bodyPr>
          <a:lstStyle/>
          <a:p>
            <a:pPr algn="l">
              <a:defRPr sz="1600" b="1">
                <a:solidFill>
                  <a:srgbClr val="123D52"/>
                </a:solidFill>
                <a:latin typeface="Aptos"/>
              </a:defRPr>
            </a:pPr>
            <a:r>
              <a:t>RIESGO ALTO</a:t>
            </a:r>
          </a:p>
        </p:txBody>
      </p:sp>
      <p:sp>
        <p:nvSpPr>
          <p:cNvPr id="22" name="TextBox 21"/>
          <p:cNvSpPr txBox="1"/>
          <p:nvPr/>
        </p:nvSpPr>
        <p:spPr>
          <a:xfrm>
            <a:off x="1984248" y="4873752"/>
            <a:ext cx="8823960" cy="393192"/>
          </a:xfrm>
          <a:prstGeom prst="rect">
            <a:avLst/>
          </a:prstGeom>
          <a:noFill/>
        </p:spPr>
        <p:txBody>
          <a:bodyPr wrap="square" lIns="27432" rIns="27432" tIns="27432" bIns="27432">
            <a:spAutoFit/>
          </a:bodyPr>
          <a:lstStyle/>
          <a:p>
            <a:pPr algn="l">
              <a:defRPr sz="1300" b="0">
                <a:solidFill>
                  <a:srgbClr val="1C262B"/>
                </a:solidFill>
                <a:latin typeface="Aptos"/>
              </a:defRPr>
            </a:pPr>
            <a:r>
              <a:t>Verificación de alto grado de confiabilidad; autodeclaración insuficiente</a:t>
            </a:r>
          </a:p>
        </p:txBody>
      </p:sp>
      <p:sp>
        <p:nvSpPr>
          <p:cNvPr id="23" name="TextBox 22"/>
          <p:cNvSpPr txBox="1"/>
          <p:nvPr/>
        </p:nvSpPr>
        <p:spPr>
          <a:xfrm>
            <a:off x="914400" y="5715000"/>
            <a:ext cx="1828800" cy="274320"/>
          </a:xfrm>
          <a:prstGeom prst="rect">
            <a:avLst/>
          </a:prstGeom>
          <a:noFill/>
        </p:spPr>
        <p:txBody>
          <a:bodyPr wrap="square" lIns="27432" rIns="27432" tIns="27432" bIns="27432">
            <a:spAutoFit/>
          </a:bodyPr>
          <a:lstStyle/>
          <a:p>
            <a:pPr algn="l">
              <a:defRPr sz="1300" b="1">
                <a:solidFill>
                  <a:srgbClr val="546870"/>
                </a:solidFill>
                <a:latin typeface="Aptos"/>
              </a:defRPr>
            </a:pPr>
            <a:r>
              <a:t>Principio operativo</a:t>
            </a:r>
          </a:p>
        </p:txBody>
      </p:sp>
      <p:sp>
        <p:nvSpPr>
          <p:cNvPr id="24" name="TextBox 23"/>
          <p:cNvSpPr txBox="1"/>
          <p:nvPr/>
        </p:nvSpPr>
        <p:spPr>
          <a:xfrm>
            <a:off x="2514600" y="5650992"/>
            <a:ext cx="8595360" cy="411480"/>
          </a:xfrm>
          <a:prstGeom prst="rect">
            <a:avLst/>
          </a:prstGeom>
          <a:noFill/>
        </p:spPr>
        <p:txBody>
          <a:bodyPr wrap="square" lIns="27432" rIns="27432" tIns="27432" bIns="27432">
            <a:spAutoFit/>
          </a:bodyPr>
          <a:lstStyle/>
          <a:p>
            <a:pPr algn="l">
              <a:defRPr sz="1600" b="1">
                <a:solidFill>
                  <a:srgbClr val="123D52"/>
                </a:solidFill>
                <a:latin typeface="Aptos"/>
              </a:defRPr>
            </a:pPr>
            <a:r>
              <a:t>cuanto mayor el riesgo, mayor la confiabilidad exigida — sin recolectar más datos de los necesarios.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1.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320040"/>
            <a:ext cx="10424160" cy="502920"/>
          </a:xfrm>
          <a:prstGeom prst="rect">
            <a:avLst/>
          </a:prstGeom>
          <a:noFill/>
        </p:spPr>
        <p:txBody>
          <a:bodyPr wrap="square" lIns="27432" rIns="27432" tIns="27432" bIns="27432">
            <a:spAutoFit/>
          </a:bodyPr>
          <a:lstStyle/>
          <a:p>
            <a:pPr algn="l">
              <a:defRPr sz="2700" b="1">
                <a:solidFill>
                  <a:srgbClr val="123D52"/>
                </a:solidFill>
                <a:latin typeface="Aptos"/>
              </a:defRPr>
            </a:pPr>
            <a:r>
              <a:t>No existe una única tecnología obligatoria</a:t>
            </a:r>
          </a:p>
        </p:txBody>
      </p:sp>
      <p:sp>
        <p:nvSpPr>
          <p:cNvPr id="4" name="TextBox 3"/>
          <p:cNvSpPr txBox="1"/>
          <p:nvPr/>
        </p:nvSpPr>
        <p:spPr>
          <a:xfrm>
            <a:off x="11201400" y="347472"/>
            <a:ext cx="502920" cy="320040"/>
          </a:xfrm>
          <a:prstGeom prst="rect">
            <a:avLst/>
          </a:prstGeom>
          <a:noFill/>
        </p:spPr>
        <p:txBody>
          <a:bodyPr wrap="square" lIns="27432" rIns="27432" tIns="27432" bIns="27432">
            <a:spAutoFit/>
          </a:bodyPr>
          <a:lstStyle/>
          <a:p>
            <a:pPr algn="r">
              <a:defRPr sz="1500" b="1">
                <a:solidFill>
                  <a:srgbClr val="546870"/>
                </a:solidFill>
                <a:latin typeface="Aptos"/>
              </a:defRPr>
            </a:pPr>
            <a:r>
              <a:t>08</a:t>
            </a:r>
          </a:p>
        </p:txBody>
      </p:sp>
      <p:sp>
        <p:nvSpPr>
          <p:cNvPr id="5" name="Rounded Rectangle 4"/>
          <p:cNvSpPr/>
          <p:nvPr/>
        </p:nvSpPr>
        <p:spPr>
          <a:xfrm>
            <a:off x="822960" y="1417320"/>
            <a:ext cx="2514600" cy="320040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22960" y="1417320"/>
            <a:ext cx="73152" cy="3200400"/>
          </a:xfrm>
          <a:prstGeom prst="rect">
            <a:avLst/>
          </a:prstGeom>
          <a:solidFill>
            <a:srgbClr val="0CA9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24128" y="1581912"/>
            <a:ext cx="2194560" cy="411480"/>
          </a:xfrm>
          <a:prstGeom prst="rect">
            <a:avLst/>
          </a:prstGeom>
          <a:noFill/>
        </p:spPr>
        <p:txBody>
          <a:bodyPr wrap="square" lIns="27432" rIns="27432" tIns="27432" bIns="27432">
            <a:spAutoFit/>
          </a:bodyPr>
          <a:lstStyle/>
          <a:p>
            <a:pPr algn="l">
              <a:defRPr sz="1700" b="1">
                <a:solidFill>
                  <a:srgbClr val="123D52"/>
                </a:solidFill>
                <a:latin typeface="Aptos"/>
              </a:defRPr>
            </a:pPr>
            <a:r>
              <a:t>Estimación</a:t>
            </a:r>
          </a:p>
        </p:txBody>
      </p:sp>
      <p:sp>
        <p:nvSpPr>
          <p:cNvPr id="8" name="TextBox 7"/>
          <p:cNvSpPr txBox="1"/>
          <p:nvPr/>
        </p:nvSpPr>
        <p:spPr>
          <a:xfrm>
            <a:off x="1024128" y="2039112"/>
            <a:ext cx="2194560" cy="2450592"/>
          </a:xfrm>
          <a:prstGeom prst="rect">
            <a:avLst/>
          </a:prstGeom>
          <a:noFill/>
        </p:spPr>
        <p:txBody>
          <a:bodyPr wrap="square" lIns="27432" rIns="27432" tIns="27432" bIns="27432">
            <a:spAutoFit/>
          </a:bodyPr>
          <a:lstStyle/>
          <a:p>
            <a:pPr algn="l">
              <a:defRPr sz="1300" b="0">
                <a:solidFill>
                  <a:srgbClr val="1C262B"/>
                </a:solidFill>
                <a:latin typeface="Aptos"/>
              </a:defRPr>
            </a:pPr>
            <a:r>
              <a:t>Edad probable a partir de características biométricas o comportamentales.</a:t>
            </a:r>
          </a:p>
        </p:txBody>
      </p:sp>
      <p:sp>
        <p:nvSpPr>
          <p:cNvPr id="9" name="Rounded Rectangle 8"/>
          <p:cNvSpPr/>
          <p:nvPr/>
        </p:nvSpPr>
        <p:spPr>
          <a:xfrm>
            <a:off x="3611879" y="1417320"/>
            <a:ext cx="2514600" cy="320040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3611879" y="1417320"/>
            <a:ext cx="73152" cy="3200400"/>
          </a:xfrm>
          <a:prstGeom prst="rect">
            <a:avLst/>
          </a:prstGeom>
          <a:solidFill>
            <a:srgbClr val="F9A71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813048" y="1581912"/>
            <a:ext cx="2194560" cy="411480"/>
          </a:xfrm>
          <a:prstGeom prst="rect">
            <a:avLst/>
          </a:prstGeom>
          <a:noFill/>
        </p:spPr>
        <p:txBody>
          <a:bodyPr wrap="square" lIns="27432" rIns="27432" tIns="27432" bIns="27432">
            <a:spAutoFit/>
          </a:bodyPr>
          <a:lstStyle/>
          <a:p>
            <a:pPr algn="l">
              <a:defRPr sz="1700" b="1">
                <a:solidFill>
                  <a:srgbClr val="123D52"/>
                </a:solidFill>
                <a:latin typeface="Aptos"/>
              </a:defRPr>
            </a:pPr>
            <a:r>
              <a:t>Inferencia</a:t>
            </a:r>
          </a:p>
        </p:txBody>
      </p:sp>
      <p:sp>
        <p:nvSpPr>
          <p:cNvPr id="12" name="TextBox 11"/>
          <p:cNvSpPr txBox="1"/>
          <p:nvPr/>
        </p:nvSpPr>
        <p:spPr>
          <a:xfrm>
            <a:off x="3813048" y="2039112"/>
            <a:ext cx="2194560" cy="2450592"/>
          </a:xfrm>
          <a:prstGeom prst="rect">
            <a:avLst/>
          </a:prstGeom>
          <a:noFill/>
        </p:spPr>
        <p:txBody>
          <a:bodyPr wrap="square" lIns="27432" rIns="27432" tIns="27432" bIns="27432">
            <a:spAutoFit/>
          </a:bodyPr>
          <a:lstStyle/>
          <a:p>
            <a:pPr algn="l">
              <a:defRPr sz="1300" b="0">
                <a:solidFill>
                  <a:srgbClr val="1C262B"/>
                </a:solidFill>
                <a:latin typeface="Aptos"/>
              </a:defRPr>
            </a:pPr>
            <a:r>
              <a:t>Deducción indirecta a partir de contexto o patrones de uso.</a:t>
            </a:r>
          </a:p>
        </p:txBody>
      </p:sp>
      <p:sp>
        <p:nvSpPr>
          <p:cNvPr id="13" name="Rounded Rectangle 12"/>
          <p:cNvSpPr/>
          <p:nvPr/>
        </p:nvSpPr>
        <p:spPr>
          <a:xfrm>
            <a:off x="6400800" y="1417320"/>
            <a:ext cx="2514600" cy="320040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400800" y="1417320"/>
            <a:ext cx="73152" cy="3200400"/>
          </a:xfrm>
          <a:prstGeom prst="rect">
            <a:avLst/>
          </a:prstGeom>
          <a:solidFill>
            <a:srgbClr val="317C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01968" y="1581912"/>
            <a:ext cx="2194560" cy="411480"/>
          </a:xfrm>
          <a:prstGeom prst="rect">
            <a:avLst/>
          </a:prstGeom>
          <a:noFill/>
        </p:spPr>
        <p:txBody>
          <a:bodyPr wrap="square" lIns="27432" rIns="27432" tIns="27432" bIns="27432">
            <a:spAutoFit/>
          </a:bodyPr>
          <a:lstStyle/>
          <a:p>
            <a:pPr algn="l">
              <a:defRPr sz="1700" b="1">
                <a:solidFill>
                  <a:srgbClr val="123D52"/>
                </a:solidFill>
                <a:latin typeface="Aptos"/>
              </a:defRPr>
            </a:pPr>
            <a:r>
              <a:t>Verificación</a:t>
            </a:r>
          </a:p>
        </p:txBody>
      </p:sp>
      <p:sp>
        <p:nvSpPr>
          <p:cNvPr id="16" name="TextBox 15"/>
          <p:cNvSpPr txBox="1"/>
          <p:nvPr/>
        </p:nvSpPr>
        <p:spPr>
          <a:xfrm>
            <a:off x="6601968" y="2039112"/>
            <a:ext cx="2194560" cy="2450592"/>
          </a:xfrm>
          <a:prstGeom prst="rect">
            <a:avLst/>
          </a:prstGeom>
          <a:noFill/>
        </p:spPr>
        <p:txBody>
          <a:bodyPr wrap="square" lIns="27432" rIns="27432" tIns="27432" bIns="27432">
            <a:spAutoFit/>
          </a:bodyPr>
          <a:lstStyle/>
          <a:p>
            <a:pPr algn="l">
              <a:defRPr sz="1300" b="0">
                <a:solidFill>
                  <a:srgbClr val="1C262B"/>
                </a:solidFill>
                <a:latin typeface="Aptos"/>
              </a:defRPr>
            </a:pPr>
            <a:r>
              <a:t>Alto grado de confiabilidad para comprobar el atributo etario.</a:t>
            </a:r>
          </a:p>
        </p:txBody>
      </p:sp>
      <p:sp>
        <p:nvSpPr>
          <p:cNvPr id="17" name="Rounded Rectangle 16"/>
          <p:cNvSpPr/>
          <p:nvPr/>
        </p:nvSpPr>
        <p:spPr>
          <a:xfrm>
            <a:off x="9189719" y="1417320"/>
            <a:ext cx="2514600" cy="3200400"/>
          </a:xfrm>
          <a:prstGeom prst="roundRect">
            <a:avLst/>
          </a:prstGeom>
          <a:solidFill>
            <a:srgbClr val="FFFFFF"/>
          </a:solidFill>
          <a:ln>
            <a:solidFill>
              <a:srgbClr val="D7E0E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9189719" y="1417320"/>
            <a:ext cx="73152" cy="3200400"/>
          </a:xfrm>
          <a:prstGeom prst="rect">
            <a:avLst/>
          </a:prstGeom>
          <a:solidFill>
            <a:srgbClr val="123D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390888" y="1581912"/>
            <a:ext cx="2194560" cy="411480"/>
          </a:xfrm>
          <a:prstGeom prst="rect">
            <a:avLst/>
          </a:prstGeom>
          <a:noFill/>
        </p:spPr>
        <p:txBody>
          <a:bodyPr wrap="square" lIns="27432" rIns="27432" tIns="27432" bIns="27432">
            <a:spAutoFit/>
          </a:bodyPr>
          <a:lstStyle/>
          <a:p>
            <a:pPr algn="l">
              <a:defRPr sz="1700" b="1">
                <a:solidFill>
                  <a:srgbClr val="123D52"/>
                </a:solidFill>
                <a:latin typeface="Aptos"/>
              </a:defRPr>
            </a:pPr>
            <a:r>
              <a:t>Credenciales verificables</a:t>
            </a:r>
          </a:p>
        </p:txBody>
      </p:sp>
      <p:sp>
        <p:nvSpPr>
          <p:cNvPr id="20" name="TextBox 19"/>
          <p:cNvSpPr txBox="1"/>
          <p:nvPr/>
        </p:nvSpPr>
        <p:spPr>
          <a:xfrm>
            <a:off x="9390888" y="2039112"/>
            <a:ext cx="2194560" cy="2450592"/>
          </a:xfrm>
          <a:prstGeom prst="rect">
            <a:avLst/>
          </a:prstGeom>
          <a:noFill/>
        </p:spPr>
        <p:txBody>
          <a:bodyPr wrap="square" lIns="27432" rIns="27432" tIns="27432" bIns="27432">
            <a:spAutoFit/>
          </a:bodyPr>
          <a:lstStyle/>
          <a:p>
            <a:pPr algn="l">
              <a:defRPr sz="1300" b="0">
                <a:solidFill>
                  <a:srgbClr val="1C262B"/>
                </a:solidFill>
                <a:latin typeface="Aptos"/>
              </a:defRPr>
            </a:pPr>
            <a:r>
              <a:t>Confirmación reutilizable con menor exposición de datos personales.</a:t>
            </a:r>
          </a:p>
        </p:txBody>
      </p:sp>
      <p:sp>
        <p:nvSpPr>
          <p:cNvPr id="21" name="Rounded Rectangle 20"/>
          <p:cNvSpPr/>
          <p:nvPr/>
        </p:nvSpPr>
        <p:spPr>
          <a:xfrm>
            <a:off x="1325880" y="5074920"/>
            <a:ext cx="9555480" cy="411480"/>
          </a:xfrm>
          <a:prstGeom prst="roundRect">
            <a:avLst/>
          </a:prstGeom>
          <a:solidFill>
            <a:srgbClr val="C240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371600" y="5148072"/>
            <a:ext cx="9464040" cy="228600"/>
          </a:xfrm>
          <a:prstGeom prst="rect">
            <a:avLst/>
          </a:prstGeom>
          <a:noFill/>
        </p:spPr>
        <p:txBody>
          <a:bodyPr wrap="square" lIns="27432" rIns="27432" tIns="27432" bIns="27432">
            <a:spAutoFit/>
          </a:bodyPr>
          <a:lstStyle/>
          <a:p>
            <a:pPr algn="ctr">
              <a:defRPr sz="1200" b="1">
                <a:solidFill>
                  <a:srgbClr val="FFFFFF"/>
                </a:solidFill>
                <a:latin typeface="Aptos"/>
              </a:defRPr>
            </a:pPr>
            <a:r>
              <a:t>La autodeclaración, por sí sola, no es un mecanismo confiable en contextos de mayor riesgo.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