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5" roundtripDataSignature="AMtx7mhZ+JB/cdtNHSSsDRZGzWJJMnd0r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customschemas.google.com/relationships/presentationmetadata" Target="metadata"/><Relationship Id="rId14" Type="http://schemas.openxmlformats.org/officeDocument/2006/relationships/slide" Target="slides/slide10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/>
            </a:lvl1pPr>
            <a:lvl2pPr indent="-228600" lvl="1" marL="9144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-228600" lvl="2" marL="13716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-228600" lvl="3" marL="18288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-228600" lvl="4" marL="22860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-228600" lvl="5" marL="27432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-228600" lvl="6" marL="32004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-228600" lvl="7" marL="36576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-228600" lvl="8" marL="41148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" name="Google Shape;13;p1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" name="Google Shape;14;p1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" name="Google Shape;25;p2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" name="Google Shape;26;p2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3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" name="Google Shape;61;p3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/>
          </a:p>
        </p:txBody>
      </p:sp>
      <p:sp>
        <p:nvSpPr>
          <p:cNvPr id="62" name="Google Shape;62;p3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4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1" name="Google Shape;81;p4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4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21" name="Google Shape;121;p5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5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6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66" name="Google Shape;166;p6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6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7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27" name="Google Shape;227;p7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7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8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8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9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3" name="Google Shape;273;p9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0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10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Relationship Id="rId4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9FBFC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p1"/>
          <p:cNvPicPr preferRelativeResize="0"/>
          <p:nvPr/>
        </p:nvPicPr>
        <p:blipFill rotWithShape="1">
          <a:blip r:embed="rId3">
            <a:alphaModFix/>
          </a:blip>
          <a:srcRect b="0" l="22251" r="22251" t="0"/>
          <a:stretch/>
        </p:blipFill>
        <p:spPr>
          <a:xfrm>
            <a:off x="5429250" y="0"/>
            <a:ext cx="67627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1"/>
          <p:cNvSpPr/>
          <p:nvPr/>
        </p:nvSpPr>
        <p:spPr>
          <a:xfrm>
            <a:off x="0" y="0"/>
            <a:ext cx="6381750" cy="6858000"/>
          </a:xfrm>
          <a:prstGeom prst="rect">
            <a:avLst/>
          </a:prstGeom>
          <a:solidFill>
            <a:srgbClr val="F9FBF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609600" y="1238250"/>
            <a:ext cx="4953000" cy="2381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53D6F"/>
              </a:buClr>
              <a:buSzPts val="3600"/>
              <a:buFont typeface="Arial"/>
              <a:buNone/>
            </a:pPr>
            <a:r>
              <a:rPr b="1" i="0" lang="es-PA" sz="3600" u="none" cap="none">
                <a:solidFill>
                  <a:srgbClr val="153D6F"/>
                </a:solidFill>
                <a:latin typeface="Arial"/>
                <a:ea typeface="Arial"/>
                <a:cs typeface="Arial"/>
                <a:sym typeface="Arial"/>
              </a:rPr>
              <a:t>Niños, niñas y adolescentes, inteligencia artificial y protección de datos</a:t>
            </a:r>
            <a:endParaRPr b="1" i="0" sz="3600" u="none" cap="none">
              <a:solidFill>
                <a:srgbClr val="153D6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609600" y="3867150"/>
            <a:ext cx="45720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7083"/>
              </a:buClr>
              <a:buSzPts val="1800"/>
              <a:buFont typeface="Arial"/>
              <a:buNone/>
            </a:pPr>
            <a:r>
              <a:rPr b="0" i="0" lang="es-PA" sz="1800" u="none" cap="none">
                <a:solidFill>
                  <a:srgbClr val="587083"/>
                </a:solidFill>
                <a:latin typeface="Arial"/>
                <a:ea typeface="Arial"/>
                <a:cs typeface="Arial"/>
                <a:sym typeface="Arial"/>
              </a:rPr>
              <a:t>Derechos y buenas prácticas en entornos digitales emergentes</a:t>
            </a:r>
            <a:endParaRPr/>
          </a:p>
        </p:txBody>
      </p:sp>
      <p:sp>
        <p:nvSpPr>
          <p:cNvPr id="20" name="Google Shape;20;p1"/>
          <p:cNvSpPr/>
          <p:nvPr/>
        </p:nvSpPr>
        <p:spPr>
          <a:xfrm>
            <a:off x="609600" y="5238750"/>
            <a:ext cx="47625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53D6F"/>
              </a:buClr>
              <a:buSzPts val="1400"/>
              <a:buFont typeface="Arial"/>
              <a:buNone/>
            </a:pPr>
            <a:r>
              <a:rPr b="1" i="0" lang="es-PA" sz="1400" u="none" cap="none">
                <a:solidFill>
                  <a:srgbClr val="153D6F"/>
                </a:solidFill>
                <a:latin typeface="Arial"/>
                <a:ea typeface="Arial"/>
                <a:cs typeface="Arial"/>
                <a:sym typeface="Arial"/>
              </a:rPr>
              <a:t>SHEYLA CASTILLO DE ARIAS</a:t>
            </a:r>
            <a:endParaRPr b="1" i="0" sz="1400" u="none" cap="none">
              <a:solidFill>
                <a:srgbClr val="153D6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200"/>
              <a:buFont typeface="Arial"/>
              <a:buNone/>
            </a:pPr>
            <a:r>
              <a:rPr b="1" i="0" lang="es-PA" sz="1200" u="none" cap="non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rPr>
              <a:t>Directora General de la Autoridad Nacional de Transparencia y Acceso a la Información</a:t>
            </a:r>
            <a:endParaRPr b="1" i="0" sz="1200" u="none" cap="none">
              <a:solidFill>
                <a:srgbClr val="7F7F7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609600" y="6353175"/>
            <a:ext cx="1809750" cy="66675"/>
          </a:xfrm>
          <a:prstGeom prst="rect">
            <a:avLst/>
          </a:prstGeom>
          <a:solidFill>
            <a:srgbClr val="F6C744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" name="Google Shape;22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9405" y="167369"/>
            <a:ext cx="3566469" cy="6218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"/>
          <p:cNvSpPr/>
          <p:nvPr/>
        </p:nvSpPr>
        <p:spPr>
          <a:xfrm>
            <a:off x="533400" y="666750"/>
            <a:ext cx="11125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53D6F"/>
              </a:buClr>
              <a:buSzPts val="2850"/>
              <a:buFont typeface="Arial"/>
              <a:buNone/>
            </a:pPr>
            <a:r>
              <a:rPr b="1" lang="es-PA" sz="2850">
                <a:solidFill>
                  <a:srgbClr val="153D6F"/>
                </a:solidFill>
                <a:latin typeface="Arial"/>
                <a:ea typeface="Arial"/>
                <a:cs typeface="Arial"/>
                <a:sym typeface="Arial"/>
              </a:rPr>
              <a:t>Base jurídica aplicable en la República de Panamá</a:t>
            </a:r>
            <a:endParaRPr/>
          </a:p>
        </p:txBody>
      </p:sp>
      <p:sp>
        <p:nvSpPr>
          <p:cNvPr id="29" name="Google Shape;29;p2"/>
          <p:cNvSpPr/>
          <p:nvPr/>
        </p:nvSpPr>
        <p:spPr>
          <a:xfrm>
            <a:off x="533400" y="1438275"/>
            <a:ext cx="11125200" cy="28575"/>
          </a:xfrm>
          <a:prstGeom prst="rect">
            <a:avLst/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2"/>
          <p:cNvSpPr/>
          <p:nvPr/>
        </p:nvSpPr>
        <p:spPr>
          <a:xfrm>
            <a:off x="11144250" y="6362700"/>
            <a:ext cx="514350" cy="19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975"/>
              <a:buFont typeface="Arial"/>
              <a:buNone/>
            </a:pPr>
            <a:r>
              <a:rPr b="1" lang="es-PA" sz="975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02</a:t>
            </a:r>
            <a:endParaRPr/>
          </a:p>
        </p:txBody>
      </p:sp>
      <p:sp>
        <p:nvSpPr>
          <p:cNvPr id="31" name="Google Shape;31;p2"/>
          <p:cNvSpPr/>
          <p:nvPr/>
        </p:nvSpPr>
        <p:spPr>
          <a:xfrm>
            <a:off x="533400" y="1885950"/>
            <a:ext cx="3429000" cy="3219450"/>
          </a:xfrm>
          <a:prstGeom prst="roundRect">
            <a:avLst>
              <a:gd fmla="val 3550" name="adj"/>
            </a:avLst>
          </a:prstGeom>
          <a:solidFill>
            <a:srgbClr val="F4F7F9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2"/>
          <p:cNvSpPr/>
          <p:nvPr/>
        </p:nvSpPr>
        <p:spPr>
          <a:xfrm>
            <a:off x="762000" y="2114550"/>
            <a:ext cx="29718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950"/>
              <a:buFont typeface="Arial"/>
              <a:buNone/>
            </a:pPr>
            <a:r>
              <a:rPr b="1" lang="es-PA" sz="1950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Constitución</a:t>
            </a:r>
            <a:endParaRPr/>
          </a:p>
        </p:txBody>
      </p:sp>
      <p:sp>
        <p:nvSpPr>
          <p:cNvPr id="33" name="Google Shape;33;p2"/>
          <p:cNvSpPr/>
          <p:nvPr/>
        </p:nvSpPr>
        <p:spPr>
          <a:xfrm>
            <a:off x="762000" y="2609850"/>
            <a:ext cx="2971800" cy="495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2550"/>
              <a:buFont typeface="Arial"/>
              <a:buNone/>
            </a:pPr>
            <a:r>
              <a:rPr b="1" lang="es-PA" sz="2550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Artículo 42</a:t>
            </a:r>
            <a:endParaRPr/>
          </a:p>
        </p:txBody>
      </p:sp>
      <p:sp>
        <p:nvSpPr>
          <p:cNvPr id="34" name="Google Shape;34;p2"/>
          <p:cNvSpPr/>
          <p:nvPr/>
        </p:nvSpPr>
        <p:spPr>
          <a:xfrm>
            <a:off x="762000" y="3333750"/>
            <a:ext cx="2971800" cy="1238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425"/>
              <a:buFont typeface="Arial"/>
              <a:buNone/>
            </a:pPr>
            <a:r>
              <a:rPr b="0" lang="es-PA" sz="1425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Acceso, rectificación, protección y supresión de la información personal.</a:t>
            </a:r>
            <a:endParaRPr/>
          </a:p>
        </p:txBody>
      </p:sp>
      <p:sp>
        <p:nvSpPr>
          <p:cNvPr id="35" name="Google Shape;35;p2"/>
          <p:cNvSpPr/>
          <p:nvPr/>
        </p:nvSpPr>
        <p:spPr>
          <a:xfrm>
            <a:off x="4248150" y="1885950"/>
            <a:ext cx="3429000" cy="3219450"/>
          </a:xfrm>
          <a:prstGeom prst="roundRect">
            <a:avLst>
              <a:gd fmla="val 3550" name="adj"/>
            </a:avLst>
          </a:prstGeom>
          <a:solidFill>
            <a:srgbClr val="EAEFF7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2"/>
          <p:cNvSpPr/>
          <p:nvPr/>
        </p:nvSpPr>
        <p:spPr>
          <a:xfrm>
            <a:off x="4476750" y="2114550"/>
            <a:ext cx="29718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950"/>
              <a:buFont typeface="Arial"/>
              <a:buNone/>
            </a:pPr>
            <a:r>
              <a:rPr b="1" lang="es-PA" sz="1950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Ley 81 de 2019</a:t>
            </a:r>
            <a:endParaRPr/>
          </a:p>
        </p:txBody>
      </p:sp>
      <p:sp>
        <p:nvSpPr>
          <p:cNvPr id="37" name="Google Shape;37;p2"/>
          <p:cNvSpPr/>
          <p:nvPr/>
        </p:nvSpPr>
        <p:spPr>
          <a:xfrm>
            <a:off x="4476750" y="2609850"/>
            <a:ext cx="2971800" cy="495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2550"/>
              <a:buFont typeface="Arial"/>
              <a:buNone/>
            </a:pPr>
            <a:r>
              <a:rPr b="1" lang="es-PA" sz="2550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Principios y derechos</a:t>
            </a:r>
            <a:endParaRPr/>
          </a:p>
        </p:txBody>
      </p:sp>
      <p:sp>
        <p:nvSpPr>
          <p:cNvPr id="38" name="Google Shape;38;p2"/>
          <p:cNvSpPr/>
          <p:nvPr/>
        </p:nvSpPr>
        <p:spPr>
          <a:xfrm>
            <a:off x="4476750" y="3333750"/>
            <a:ext cx="2971800" cy="1238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425"/>
              <a:buFont typeface="Arial"/>
              <a:buNone/>
            </a:pPr>
            <a:r>
              <a:rPr b="0" lang="es-PA" sz="1425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Finalidad, proporcionalidad, seguridad, transparencia, licitud y derechos ARCO.</a:t>
            </a:r>
            <a:endParaRPr/>
          </a:p>
        </p:txBody>
      </p:sp>
      <p:sp>
        <p:nvSpPr>
          <p:cNvPr id="39" name="Google Shape;39;p2"/>
          <p:cNvSpPr/>
          <p:nvPr/>
        </p:nvSpPr>
        <p:spPr>
          <a:xfrm>
            <a:off x="7962900" y="1885950"/>
            <a:ext cx="3429000" cy="3219450"/>
          </a:xfrm>
          <a:prstGeom prst="roundRect">
            <a:avLst>
              <a:gd fmla="val 3550" name="adj"/>
            </a:avLst>
          </a:prstGeom>
          <a:solidFill>
            <a:srgbClr val="F4F7F9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2"/>
          <p:cNvSpPr/>
          <p:nvPr/>
        </p:nvSpPr>
        <p:spPr>
          <a:xfrm>
            <a:off x="8191500" y="2114550"/>
            <a:ext cx="29718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950"/>
              <a:buFont typeface="Arial"/>
              <a:buNone/>
            </a:pPr>
            <a:r>
              <a:rPr b="1" lang="es-PA" sz="1950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Decreto 285 de 2021</a:t>
            </a:r>
            <a:endParaRPr/>
          </a:p>
        </p:txBody>
      </p:sp>
      <p:sp>
        <p:nvSpPr>
          <p:cNvPr id="41" name="Google Shape;41;p2"/>
          <p:cNvSpPr/>
          <p:nvPr/>
        </p:nvSpPr>
        <p:spPr>
          <a:xfrm>
            <a:off x="8191500" y="2609850"/>
            <a:ext cx="2971800" cy="495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2550"/>
              <a:buFont typeface="Arial"/>
              <a:buNone/>
            </a:pPr>
            <a:r>
              <a:rPr b="1" lang="es-PA" sz="2550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Obligaciones operativas</a:t>
            </a:r>
            <a:endParaRPr/>
          </a:p>
        </p:txBody>
      </p:sp>
      <p:sp>
        <p:nvSpPr>
          <p:cNvPr id="42" name="Google Shape;42;p2"/>
          <p:cNvSpPr/>
          <p:nvPr/>
        </p:nvSpPr>
        <p:spPr>
          <a:xfrm>
            <a:off x="8191500" y="3333750"/>
            <a:ext cx="2971800" cy="1238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425"/>
              <a:buFont typeface="Arial"/>
              <a:buNone/>
            </a:pPr>
            <a:r>
              <a:rPr b="0" lang="es-PA" sz="1425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Deber de informar, seguridad, encargados, incidentes y autoridad de control.</a:t>
            </a:r>
            <a:endParaRPr/>
          </a:p>
        </p:txBody>
      </p:sp>
      <p:sp>
        <p:nvSpPr>
          <p:cNvPr id="43" name="Google Shape;43;p2"/>
          <p:cNvSpPr/>
          <p:nvPr/>
        </p:nvSpPr>
        <p:spPr>
          <a:xfrm>
            <a:off x="533400" y="5429250"/>
            <a:ext cx="10858500" cy="628650"/>
          </a:xfrm>
          <a:prstGeom prst="roundRect">
            <a:avLst>
              <a:gd fmla="val 18182" name="adj"/>
            </a:avLst>
          </a:prstGeom>
          <a:solidFill>
            <a:srgbClr val="173E7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2"/>
          <p:cNvSpPr/>
          <p:nvPr/>
        </p:nvSpPr>
        <p:spPr>
          <a:xfrm>
            <a:off x="781050" y="5534025"/>
            <a:ext cx="10363200" cy="400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50"/>
              <a:buFont typeface="Arial"/>
              <a:buNone/>
            </a:pPr>
            <a:r>
              <a:rPr b="1" lang="es-PA" sz="195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En desarrollo: Estrategia Nacional de IA · ANTAI participa desde la protección de datos.</a:t>
            </a:r>
            <a:endParaRPr/>
          </a:p>
        </p:txBody>
      </p:sp>
      <p:sp>
        <p:nvSpPr>
          <p:cNvPr id="45" name="Google Shape;45;p2"/>
          <p:cNvSpPr/>
          <p:nvPr/>
        </p:nvSpPr>
        <p:spPr>
          <a:xfrm>
            <a:off x="457200" y="1543050"/>
            <a:ext cx="11277600" cy="476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647700" y="1809750"/>
            <a:ext cx="68580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A" sz="1350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CONSTITUCIÓN POLÍTICA · ARTÍCULO 42</a:t>
            </a:r>
            <a:endParaRPr/>
          </a:p>
        </p:txBody>
      </p:sp>
      <p:sp>
        <p:nvSpPr>
          <p:cNvPr id="47" name="Google Shape;47;p2"/>
          <p:cNvSpPr/>
          <p:nvPr/>
        </p:nvSpPr>
        <p:spPr>
          <a:xfrm>
            <a:off x="647700" y="2133600"/>
            <a:ext cx="6858000" cy="5905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s-PA" sz="1500">
                <a:solidFill>
                  <a:srgbClr val="587083"/>
                </a:solidFill>
                <a:latin typeface="Arial"/>
                <a:ea typeface="Arial"/>
                <a:cs typeface="Arial"/>
                <a:sym typeface="Arial"/>
              </a:rPr>
              <a:t>Acceso, rectificación, protección y supresión de la información personal. Recopilación para fines específicos. </a:t>
            </a:r>
            <a:endParaRPr b="0" sz="1500">
              <a:solidFill>
                <a:srgbClr val="58708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" name="Google Shape;48;p2"/>
          <p:cNvSpPr/>
          <p:nvPr/>
        </p:nvSpPr>
        <p:spPr>
          <a:xfrm>
            <a:off x="647700" y="2914650"/>
            <a:ext cx="68580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A" sz="1350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LEY 81 DE 2019</a:t>
            </a:r>
            <a:endParaRPr/>
          </a:p>
        </p:txBody>
      </p:sp>
      <p:sp>
        <p:nvSpPr>
          <p:cNvPr id="49" name="Google Shape;49;p2"/>
          <p:cNvSpPr/>
          <p:nvPr/>
        </p:nvSpPr>
        <p:spPr>
          <a:xfrm>
            <a:off x="647700" y="3238500"/>
            <a:ext cx="6858000" cy="552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s-PA" sz="1500">
                <a:solidFill>
                  <a:srgbClr val="587083"/>
                </a:solidFill>
                <a:latin typeface="Arial"/>
                <a:ea typeface="Arial"/>
                <a:cs typeface="Arial"/>
                <a:sym typeface="Arial"/>
              </a:rPr>
              <a:t>Establece los principios, derechos y obligaciones aplicables al tratamiento de datos personales en Panamá.</a:t>
            </a:r>
            <a:endParaRPr/>
          </a:p>
        </p:txBody>
      </p:sp>
      <p:sp>
        <p:nvSpPr>
          <p:cNvPr id="50" name="Google Shape;50;p2"/>
          <p:cNvSpPr/>
          <p:nvPr/>
        </p:nvSpPr>
        <p:spPr>
          <a:xfrm>
            <a:off x="647700" y="3981450"/>
            <a:ext cx="68580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A" sz="1350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DECRETO EJECUTIVO 285 DE 2021</a:t>
            </a:r>
            <a:endParaRPr/>
          </a:p>
        </p:txBody>
      </p:sp>
      <p:sp>
        <p:nvSpPr>
          <p:cNvPr id="51" name="Google Shape;51;p2"/>
          <p:cNvSpPr/>
          <p:nvPr/>
        </p:nvSpPr>
        <p:spPr>
          <a:xfrm>
            <a:off x="647700" y="4305300"/>
            <a:ext cx="6858000" cy="5905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s-PA" sz="1500">
                <a:solidFill>
                  <a:srgbClr val="587083"/>
                </a:solidFill>
                <a:latin typeface="Arial"/>
                <a:ea typeface="Arial"/>
                <a:cs typeface="Arial"/>
                <a:sym typeface="Arial"/>
              </a:rPr>
              <a:t>Reglamenta la Ley y desarrolla el deber de informar, el ejercicio de derechos, los responsables del tratamiento, los custodios y los incidentes.</a:t>
            </a:r>
            <a:endParaRPr/>
          </a:p>
        </p:txBody>
      </p:sp>
      <p:sp>
        <p:nvSpPr>
          <p:cNvPr id="52" name="Google Shape;52;p2"/>
          <p:cNvSpPr/>
          <p:nvPr/>
        </p:nvSpPr>
        <p:spPr>
          <a:xfrm>
            <a:off x="647700" y="5219700"/>
            <a:ext cx="6858000" cy="685800"/>
          </a:xfrm>
          <a:prstGeom prst="roundRect">
            <a:avLst>
              <a:gd fmla="val 16667" name="adj"/>
            </a:avLst>
          </a:prstGeom>
          <a:solidFill>
            <a:srgbClr val="153D6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2"/>
          <p:cNvSpPr/>
          <p:nvPr/>
        </p:nvSpPr>
        <p:spPr>
          <a:xfrm>
            <a:off x="838200" y="5314950"/>
            <a:ext cx="6477000" cy="495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A" sz="142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En desarrollo: Estrategia Nacional de IA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A" sz="142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ANTAI participa desde la protección de datos personales y la transparencia.</a:t>
            </a:r>
            <a:endParaRPr/>
          </a:p>
        </p:txBody>
      </p:sp>
      <p:pic>
        <p:nvPicPr>
          <p:cNvPr id="54" name="Google Shape;5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18421" y="232002"/>
            <a:ext cx="3566469" cy="621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2"/>
          <p:cNvPicPr preferRelativeResize="0"/>
          <p:nvPr/>
        </p:nvPicPr>
        <p:blipFill rotWithShape="1">
          <a:blip r:embed="rId4">
            <a:alphaModFix/>
          </a:blip>
          <a:srcRect b="0" l="4205" r="2804" t="0"/>
          <a:stretch/>
        </p:blipFill>
        <p:spPr>
          <a:xfrm>
            <a:off x="7635240" y="2418588"/>
            <a:ext cx="4023360" cy="2881274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2"/>
          <p:cNvSpPr/>
          <p:nvPr/>
        </p:nvSpPr>
        <p:spPr>
          <a:xfrm>
            <a:off x="438180" y="1809597"/>
            <a:ext cx="66659" cy="914400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2"/>
          <p:cNvSpPr/>
          <p:nvPr/>
        </p:nvSpPr>
        <p:spPr>
          <a:xfrm>
            <a:off x="438180" y="2914650"/>
            <a:ext cx="66659" cy="875995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2"/>
          <p:cNvSpPr/>
          <p:nvPr/>
        </p:nvSpPr>
        <p:spPr>
          <a:xfrm>
            <a:off x="438180" y="3981297"/>
            <a:ext cx="66659" cy="914400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3"/>
          <p:cNvSpPr/>
          <p:nvPr/>
        </p:nvSpPr>
        <p:spPr>
          <a:xfrm>
            <a:off x="533400" y="666750"/>
            <a:ext cx="11125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53D6F"/>
              </a:buClr>
              <a:buSzPts val="2850"/>
              <a:buFont typeface="Arial"/>
              <a:buNone/>
            </a:pPr>
            <a:r>
              <a:rPr b="1" lang="es-PA" sz="2850">
                <a:solidFill>
                  <a:srgbClr val="153D6F"/>
                </a:solidFill>
                <a:latin typeface="Arial"/>
                <a:ea typeface="Arial"/>
                <a:cs typeface="Arial"/>
                <a:sym typeface="Arial"/>
              </a:rPr>
              <a:t>La guía de ANTAI acerca la Ley 81 a situaciones cotidianas</a:t>
            </a:r>
            <a:endParaRPr/>
          </a:p>
        </p:txBody>
      </p:sp>
      <p:sp>
        <p:nvSpPr>
          <p:cNvPr id="65" name="Google Shape;65;p3"/>
          <p:cNvSpPr/>
          <p:nvPr/>
        </p:nvSpPr>
        <p:spPr>
          <a:xfrm>
            <a:off x="533400" y="1438275"/>
            <a:ext cx="11125200" cy="28575"/>
          </a:xfrm>
          <a:prstGeom prst="rect">
            <a:avLst/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3"/>
          <p:cNvSpPr/>
          <p:nvPr/>
        </p:nvSpPr>
        <p:spPr>
          <a:xfrm>
            <a:off x="11144250" y="6362700"/>
            <a:ext cx="514350" cy="19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975"/>
              <a:buFont typeface="Arial"/>
              <a:buNone/>
            </a:pPr>
            <a:r>
              <a:rPr b="1" lang="es-PA" sz="975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03</a:t>
            </a:r>
            <a:endParaRPr/>
          </a:p>
        </p:txBody>
      </p:sp>
      <p:sp>
        <p:nvSpPr>
          <p:cNvPr id="67" name="Google Shape;67;p3"/>
          <p:cNvSpPr/>
          <p:nvPr/>
        </p:nvSpPr>
        <p:spPr>
          <a:xfrm>
            <a:off x="4648200" y="1809750"/>
            <a:ext cx="6743700" cy="6286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2250"/>
              <a:buFont typeface="Arial"/>
              <a:buNone/>
            </a:pPr>
            <a:r>
              <a:rPr b="1" lang="es-PA" sz="2250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Una guía para instituciones que atienden a personas menores de edad</a:t>
            </a:r>
            <a:endParaRPr b="1" sz="2250">
              <a:solidFill>
                <a:srgbClr val="173E7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3"/>
          <p:cNvSpPr/>
          <p:nvPr/>
        </p:nvSpPr>
        <p:spPr>
          <a:xfrm>
            <a:off x="4648200" y="2724150"/>
            <a:ext cx="76200" cy="742950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3"/>
          <p:cNvSpPr/>
          <p:nvPr/>
        </p:nvSpPr>
        <p:spPr>
          <a:xfrm>
            <a:off x="4876800" y="2724150"/>
            <a:ext cx="65151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575"/>
              <a:buFont typeface="Arial"/>
              <a:buNone/>
            </a:pPr>
            <a:r>
              <a:rPr b="1" lang="es-PA" sz="1575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Traducir la ley</a:t>
            </a:r>
            <a:endParaRPr/>
          </a:p>
        </p:txBody>
      </p:sp>
      <p:sp>
        <p:nvSpPr>
          <p:cNvPr id="70" name="Google Shape;70;p3"/>
          <p:cNvSpPr/>
          <p:nvPr/>
        </p:nvSpPr>
        <p:spPr>
          <a:xfrm>
            <a:off x="4876800" y="3009900"/>
            <a:ext cx="65151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350"/>
              <a:buFont typeface="Arial"/>
              <a:buNone/>
            </a:pPr>
            <a:r>
              <a:rPr b="0" lang="es-PA" sz="1350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Pautas comprensibles para responsables y encargados.</a:t>
            </a:r>
            <a:endParaRPr/>
          </a:p>
        </p:txBody>
      </p:sp>
      <p:sp>
        <p:nvSpPr>
          <p:cNvPr id="71" name="Google Shape;71;p3"/>
          <p:cNvSpPr/>
          <p:nvPr/>
        </p:nvSpPr>
        <p:spPr>
          <a:xfrm>
            <a:off x="4648200" y="3676650"/>
            <a:ext cx="76200" cy="742950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" name="Google Shape;72;p3"/>
          <p:cNvSpPr/>
          <p:nvPr/>
        </p:nvSpPr>
        <p:spPr>
          <a:xfrm>
            <a:off x="4876800" y="3676650"/>
            <a:ext cx="65151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575"/>
              <a:buFont typeface="Arial"/>
              <a:buNone/>
            </a:pPr>
            <a:r>
              <a:rPr b="1" lang="es-PA" sz="1575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Prevenir riesgos</a:t>
            </a:r>
            <a:endParaRPr/>
          </a:p>
        </p:txBody>
      </p:sp>
      <p:sp>
        <p:nvSpPr>
          <p:cNvPr id="73" name="Google Shape;73;p3"/>
          <p:cNvSpPr/>
          <p:nvPr/>
        </p:nvSpPr>
        <p:spPr>
          <a:xfrm>
            <a:off x="4876800" y="3962400"/>
            <a:ext cx="65151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350"/>
              <a:buFont typeface="Arial"/>
              <a:buNone/>
            </a:pPr>
            <a:r>
              <a:rPr b="0" lang="es-PA" sz="1350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Reglas sobre recopilación, acceso, publicación, cesión e internet.</a:t>
            </a:r>
            <a:endParaRPr/>
          </a:p>
        </p:txBody>
      </p:sp>
      <p:sp>
        <p:nvSpPr>
          <p:cNvPr id="74" name="Google Shape;74;p3"/>
          <p:cNvSpPr/>
          <p:nvPr/>
        </p:nvSpPr>
        <p:spPr>
          <a:xfrm>
            <a:off x="4648200" y="4629150"/>
            <a:ext cx="76200" cy="742950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3"/>
          <p:cNvSpPr/>
          <p:nvPr/>
        </p:nvSpPr>
        <p:spPr>
          <a:xfrm>
            <a:off x="4876800" y="4629150"/>
            <a:ext cx="65151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575"/>
              <a:buFont typeface="Arial"/>
              <a:buNone/>
            </a:pPr>
            <a:r>
              <a:rPr b="1" lang="es-PA" sz="1575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Hacer efectivos los derechos</a:t>
            </a:r>
            <a:endParaRPr/>
          </a:p>
        </p:txBody>
      </p:sp>
      <p:sp>
        <p:nvSpPr>
          <p:cNvPr id="76" name="Google Shape;76;p3"/>
          <p:cNvSpPr/>
          <p:nvPr/>
        </p:nvSpPr>
        <p:spPr>
          <a:xfrm>
            <a:off x="4876800" y="4914900"/>
            <a:ext cx="65151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350"/>
              <a:buFont typeface="Arial"/>
              <a:buNone/>
            </a:pPr>
            <a:r>
              <a:rPr b="0" lang="es-PA" sz="1350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Protocolos para solicitudes ARCO e incidentes de seguridad.</a:t>
            </a:r>
            <a:endParaRPr/>
          </a:p>
        </p:txBody>
      </p:sp>
      <p:pic>
        <p:nvPicPr>
          <p:cNvPr id="77" name="Google Shape;77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3400" y="1773345"/>
            <a:ext cx="3768083" cy="43781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491573" y="123363"/>
            <a:ext cx="3566469" cy="6218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4"/>
          <p:cNvSpPr/>
          <p:nvPr/>
        </p:nvSpPr>
        <p:spPr>
          <a:xfrm>
            <a:off x="533400" y="666750"/>
            <a:ext cx="11125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53D6F"/>
              </a:buClr>
              <a:buSzPts val="2850"/>
              <a:buFont typeface="Arial"/>
              <a:buNone/>
            </a:pPr>
            <a:r>
              <a:rPr b="1" lang="es-PA" sz="2850">
                <a:solidFill>
                  <a:srgbClr val="153D6F"/>
                </a:solidFill>
                <a:latin typeface="Arial"/>
                <a:ea typeface="Arial"/>
                <a:cs typeface="Arial"/>
                <a:sym typeface="Arial"/>
              </a:rPr>
              <a:t>La guía se traduce en seis preguntas prácticas</a:t>
            </a:r>
            <a:endParaRPr/>
          </a:p>
        </p:txBody>
      </p:sp>
      <p:sp>
        <p:nvSpPr>
          <p:cNvPr id="85" name="Google Shape;85;p4"/>
          <p:cNvSpPr/>
          <p:nvPr/>
        </p:nvSpPr>
        <p:spPr>
          <a:xfrm>
            <a:off x="533400" y="1438275"/>
            <a:ext cx="11125200" cy="28575"/>
          </a:xfrm>
          <a:prstGeom prst="rect">
            <a:avLst/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4"/>
          <p:cNvSpPr/>
          <p:nvPr/>
        </p:nvSpPr>
        <p:spPr>
          <a:xfrm>
            <a:off x="11144250" y="6362700"/>
            <a:ext cx="514350" cy="19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975"/>
              <a:buFont typeface="Arial"/>
              <a:buNone/>
            </a:pPr>
            <a:r>
              <a:rPr b="1" lang="es-PA" sz="975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04</a:t>
            </a:r>
            <a:endParaRPr/>
          </a:p>
        </p:txBody>
      </p:sp>
      <p:sp>
        <p:nvSpPr>
          <p:cNvPr id="87" name="Google Shape;87;p4"/>
          <p:cNvSpPr/>
          <p:nvPr/>
        </p:nvSpPr>
        <p:spPr>
          <a:xfrm>
            <a:off x="533400" y="1828800"/>
            <a:ext cx="3429000" cy="1638300"/>
          </a:xfrm>
          <a:prstGeom prst="roundRect">
            <a:avLst>
              <a:gd fmla="val 6977" name="adj"/>
            </a:avLst>
          </a:prstGeom>
          <a:solidFill>
            <a:srgbClr val="EAEFF7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4"/>
          <p:cNvSpPr/>
          <p:nvPr/>
        </p:nvSpPr>
        <p:spPr>
          <a:xfrm>
            <a:off x="723900" y="2000250"/>
            <a:ext cx="457200" cy="3238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800"/>
              <a:buFont typeface="Arial"/>
              <a:buNone/>
            </a:pPr>
            <a:r>
              <a:rPr b="1" lang="es-PA" sz="1800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01</a:t>
            </a:r>
            <a:endParaRPr/>
          </a:p>
        </p:txBody>
      </p:sp>
      <p:sp>
        <p:nvSpPr>
          <p:cNvPr id="89" name="Google Shape;89;p4"/>
          <p:cNvSpPr/>
          <p:nvPr/>
        </p:nvSpPr>
        <p:spPr>
          <a:xfrm>
            <a:off x="1314450" y="2000250"/>
            <a:ext cx="2343150" cy="3238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725"/>
              <a:buFont typeface="Arial"/>
              <a:buNone/>
            </a:pPr>
            <a:r>
              <a:rPr b="1" lang="es-PA" sz="1725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Finalidad</a:t>
            </a:r>
            <a:endParaRPr/>
          </a:p>
        </p:txBody>
      </p:sp>
      <p:sp>
        <p:nvSpPr>
          <p:cNvPr id="90" name="Google Shape;90;p4"/>
          <p:cNvSpPr/>
          <p:nvPr/>
        </p:nvSpPr>
        <p:spPr>
          <a:xfrm>
            <a:off x="723900" y="2495550"/>
            <a:ext cx="302895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425"/>
              <a:buFont typeface="Arial"/>
              <a:buNone/>
            </a:pPr>
            <a:r>
              <a:rPr b="0" lang="es-PA" sz="1425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¿Para qué se usará la IA?</a:t>
            </a:r>
            <a:endParaRPr/>
          </a:p>
        </p:txBody>
      </p:sp>
      <p:sp>
        <p:nvSpPr>
          <p:cNvPr id="91" name="Google Shape;91;p4"/>
          <p:cNvSpPr/>
          <p:nvPr/>
        </p:nvSpPr>
        <p:spPr>
          <a:xfrm>
            <a:off x="4248150" y="1828800"/>
            <a:ext cx="3429000" cy="1638300"/>
          </a:xfrm>
          <a:prstGeom prst="roundRect">
            <a:avLst>
              <a:gd fmla="val 6977" name="adj"/>
            </a:avLst>
          </a:prstGeom>
          <a:solidFill>
            <a:srgbClr val="EAEFF7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4"/>
          <p:cNvSpPr/>
          <p:nvPr/>
        </p:nvSpPr>
        <p:spPr>
          <a:xfrm>
            <a:off x="4438650" y="2000250"/>
            <a:ext cx="457200" cy="3238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800"/>
              <a:buFont typeface="Arial"/>
              <a:buNone/>
            </a:pPr>
            <a:r>
              <a:rPr b="1" lang="es-PA" sz="1800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02</a:t>
            </a:r>
            <a:endParaRPr/>
          </a:p>
        </p:txBody>
      </p:sp>
      <p:sp>
        <p:nvSpPr>
          <p:cNvPr id="93" name="Google Shape;93;p4"/>
          <p:cNvSpPr/>
          <p:nvPr/>
        </p:nvSpPr>
        <p:spPr>
          <a:xfrm>
            <a:off x="5029200" y="2000250"/>
            <a:ext cx="2343150" cy="3238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725"/>
              <a:buFont typeface="Arial"/>
              <a:buNone/>
            </a:pPr>
            <a:r>
              <a:rPr b="1" lang="es-PA" sz="1725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Necesidad</a:t>
            </a:r>
            <a:endParaRPr/>
          </a:p>
        </p:txBody>
      </p:sp>
      <p:sp>
        <p:nvSpPr>
          <p:cNvPr id="94" name="Google Shape;94;p4"/>
          <p:cNvSpPr/>
          <p:nvPr/>
        </p:nvSpPr>
        <p:spPr>
          <a:xfrm>
            <a:off x="4438650" y="2495550"/>
            <a:ext cx="302895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425"/>
              <a:buFont typeface="Arial"/>
              <a:buNone/>
            </a:pPr>
            <a:r>
              <a:rPr b="0" lang="es-PA" sz="1425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¿Qué datos son estrictamente necesarios?</a:t>
            </a:r>
            <a:endParaRPr/>
          </a:p>
        </p:txBody>
      </p:sp>
      <p:sp>
        <p:nvSpPr>
          <p:cNvPr id="95" name="Google Shape;95;p4"/>
          <p:cNvSpPr/>
          <p:nvPr/>
        </p:nvSpPr>
        <p:spPr>
          <a:xfrm>
            <a:off x="7962900" y="1828800"/>
            <a:ext cx="3429000" cy="1638300"/>
          </a:xfrm>
          <a:prstGeom prst="roundRect">
            <a:avLst>
              <a:gd fmla="val 6977" name="adj"/>
            </a:avLst>
          </a:prstGeom>
          <a:solidFill>
            <a:srgbClr val="EAEFF7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4"/>
          <p:cNvSpPr/>
          <p:nvPr/>
        </p:nvSpPr>
        <p:spPr>
          <a:xfrm>
            <a:off x="8153400" y="2000250"/>
            <a:ext cx="457200" cy="3238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800"/>
              <a:buFont typeface="Arial"/>
              <a:buNone/>
            </a:pPr>
            <a:r>
              <a:rPr b="1" lang="es-PA" sz="1800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03</a:t>
            </a:r>
            <a:endParaRPr/>
          </a:p>
        </p:txBody>
      </p:sp>
      <p:sp>
        <p:nvSpPr>
          <p:cNvPr id="97" name="Google Shape;97;p4"/>
          <p:cNvSpPr/>
          <p:nvPr/>
        </p:nvSpPr>
        <p:spPr>
          <a:xfrm>
            <a:off x="8743950" y="2000250"/>
            <a:ext cx="2343150" cy="3238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725"/>
              <a:buFont typeface="Arial"/>
              <a:buNone/>
            </a:pPr>
            <a:r>
              <a:rPr b="1" lang="es-PA" sz="1725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Transparencia</a:t>
            </a:r>
            <a:endParaRPr/>
          </a:p>
        </p:txBody>
      </p:sp>
      <p:sp>
        <p:nvSpPr>
          <p:cNvPr id="98" name="Google Shape;98;p4"/>
          <p:cNvSpPr/>
          <p:nvPr/>
        </p:nvSpPr>
        <p:spPr>
          <a:xfrm>
            <a:off x="8153400" y="2495550"/>
            <a:ext cx="302895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425"/>
              <a:buFont typeface="Arial"/>
              <a:buNone/>
            </a:pPr>
            <a:r>
              <a:rPr b="0" lang="es-PA" sz="1425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¿Puede explicarse a un niño y su familia?</a:t>
            </a:r>
            <a:endParaRPr/>
          </a:p>
        </p:txBody>
      </p:sp>
      <p:sp>
        <p:nvSpPr>
          <p:cNvPr id="99" name="Google Shape;99;p4"/>
          <p:cNvSpPr/>
          <p:nvPr/>
        </p:nvSpPr>
        <p:spPr>
          <a:xfrm>
            <a:off x="533400" y="3752850"/>
            <a:ext cx="3429000" cy="1638300"/>
          </a:xfrm>
          <a:prstGeom prst="roundRect">
            <a:avLst>
              <a:gd fmla="val 6977" name="adj"/>
            </a:avLst>
          </a:prstGeom>
          <a:solidFill>
            <a:srgbClr val="F4F7F9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4"/>
          <p:cNvSpPr/>
          <p:nvPr/>
        </p:nvSpPr>
        <p:spPr>
          <a:xfrm>
            <a:off x="723900" y="3924300"/>
            <a:ext cx="457200" cy="3238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800"/>
              <a:buFont typeface="Arial"/>
              <a:buNone/>
            </a:pPr>
            <a:r>
              <a:rPr b="1" lang="es-PA" sz="1800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04</a:t>
            </a:r>
            <a:endParaRPr/>
          </a:p>
        </p:txBody>
      </p:sp>
      <p:sp>
        <p:nvSpPr>
          <p:cNvPr id="101" name="Google Shape;101;p4"/>
          <p:cNvSpPr/>
          <p:nvPr/>
        </p:nvSpPr>
        <p:spPr>
          <a:xfrm>
            <a:off x="1314450" y="3924300"/>
            <a:ext cx="2343150" cy="3238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725"/>
              <a:buFont typeface="Arial"/>
              <a:buNone/>
            </a:pPr>
            <a:r>
              <a:rPr b="1" lang="es-PA" sz="1725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Acceso</a:t>
            </a:r>
            <a:endParaRPr/>
          </a:p>
        </p:txBody>
      </p:sp>
      <p:sp>
        <p:nvSpPr>
          <p:cNvPr id="102" name="Google Shape;102;p4"/>
          <p:cNvSpPr/>
          <p:nvPr/>
        </p:nvSpPr>
        <p:spPr>
          <a:xfrm>
            <a:off x="723900" y="4419600"/>
            <a:ext cx="302895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425"/>
              <a:buFont typeface="Arial"/>
              <a:buNone/>
            </a:pPr>
            <a:r>
              <a:rPr b="0" lang="es-PA" sz="1425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¿Quién puede ver datos e inferencias?</a:t>
            </a:r>
            <a:endParaRPr/>
          </a:p>
        </p:txBody>
      </p:sp>
      <p:sp>
        <p:nvSpPr>
          <p:cNvPr id="103" name="Google Shape;103;p4"/>
          <p:cNvSpPr/>
          <p:nvPr/>
        </p:nvSpPr>
        <p:spPr>
          <a:xfrm>
            <a:off x="4248150" y="3752850"/>
            <a:ext cx="3429000" cy="1638300"/>
          </a:xfrm>
          <a:prstGeom prst="roundRect">
            <a:avLst>
              <a:gd fmla="val 6977" name="adj"/>
            </a:avLst>
          </a:prstGeom>
          <a:solidFill>
            <a:srgbClr val="F4F7F9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4"/>
          <p:cNvSpPr/>
          <p:nvPr/>
        </p:nvSpPr>
        <p:spPr>
          <a:xfrm>
            <a:off x="4438650" y="3924300"/>
            <a:ext cx="457200" cy="3238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800"/>
              <a:buFont typeface="Arial"/>
              <a:buNone/>
            </a:pPr>
            <a:r>
              <a:rPr b="1" lang="es-PA" sz="1800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05</a:t>
            </a:r>
            <a:endParaRPr/>
          </a:p>
        </p:txBody>
      </p:sp>
      <p:sp>
        <p:nvSpPr>
          <p:cNvPr id="105" name="Google Shape;105;p4"/>
          <p:cNvSpPr/>
          <p:nvPr/>
        </p:nvSpPr>
        <p:spPr>
          <a:xfrm>
            <a:off x="5029200" y="3924300"/>
            <a:ext cx="2343150" cy="3238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725"/>
              <a:buFont typeface="Arial"/>
              <a:buNone/>
            </a:pPr>
            <a:r>
              <a:rPr b="1" lang="es-PA" sz="1725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Ciclo de vida</a:t>
            </a:r>
            <a:endParaRPr/>
          </a:p>
        </p:txBody>
      </p:sp>
      <p:sp>
        <p:nvSpPr>
          <p:cNvPr id="106" name="Google Shape;106;p4"/>
          <p:cNvSpPr/>
          <p:nvPr/>
        </p:nvSpPr>
        <p:spPr>
          <a:xfrm>
            <a:off x="4438650" y="4419600"/>
            <a:ext cx="302895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425"/>
              <a:buFont typeface="Arial"/>
              <a:buNone/>
            </a:pPr>
            <a:r>
              <a:rPr b="0" lang="es-PA" sz="1425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¿Cuándo se borran o devuelven?</a:t>
            </a:r>
            <a:endParaRPr/>
          </a:p>
        </p:txBody>
      </p:sp>
      <p:sp>
        <p:nvSpPr>
          <p:cNvPr id="107" name="Google Shape;107;p4"/>
          <p:cNvSpPr/>
          <p:nvPr/>
        </p:nvSpPr>
        <p:spPr>
          <a:xfrm>
            <a:off x="7962900" y="3752850"/>
            <a:ext cx="3429000" cy="1638300"/>
          </a:xfrm>
          <a:prstGeom prst="roundRect">
            <a:avLst>
              <a:gd fmla="val 6977" name="adj"/>
            </a:avLst>
          </a:prstGeom>
          <a:solidFill>
            <a:srgbClr val="F4F7F9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4"/>
          <p:cNvSpPr/>
          <p:nvPr/>
        </p:nvSpPr>
        <p:spPr>
          <a:xfrm>
            <a:off x="8153400" y="3924300"/>
            <a:ext cx="457200" cy="3238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800"/>
              <a:buFont typeface="Arial"/>
              <a:buNone/>
            </a:pPr>
            <a:r>
              <a:rPr b="1" lang="es-PA" sz="1800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06</a:t>
            </a:r>
            <a:endParaRPr/>
          </a:p>
        </p:txBody>
      </p:sp>
      <p:sp>
        <p:nvSpPr>
          <p:cNvPr id="109" name="Google Shape;109;p4"/>
          <p:cNvSpPr/>
          <p:nvPr/>
        </p:nvSpPr>
        <p:spPr>
          <a:xfrm>
            <a:off x="8743950" y="3924300"/>
            <a:ext cx="2343150" cy="3238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725"/>
              <a:buFont typeface="Arial"/>
              <a:buNone/>
            </a:pPr>
            <a:r>
              <a:rPr b="1" lang="es-PA" sz="1725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Revisión humana</a:t>
            </a:r>
            <a:endParaRPr/>
          </a:p>
        </p:txBody>
      </p:sp>
      <p:sp>
        <p:nvSpPr>
          <p:cNvPr id="110" name="Google Shape;110;p4"/>
          <p:cNvSpPr/>
          <p:nvPr/>
        </p:nvSpPr>
        <p:spPr>
          <a:xfrm>
            <a:off x="8153400" y="4419600"/>
            <a:ext cx="302895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425"/>
              <a:buFont typeface="Arial"/>
              <a:buNone/>
            </a:pPr>
            <a:r>
              <a:rPr b="0" lang="es-PA" sz="1425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¿Cómo se impugna una decisión?</a:t>
            </a:r>
            <a:endParaRPr/>
          </a:p>
        </p:txBody>
      </p:sp>
      <p:sp>
        <p:nvSpPr>
          <p:cNvPr id="111" name="Google Shape;111;p4"/>
          <p:cNvSpPr/>
          <p:nvPr/>
        </p:nvSpPr>
        <p:spPr>
          <a:xfrm>
            <a:off x="533400" y="5886450"/>
            <a:ext cx="10858500" cy="361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800"/>
              <a:buFont typeface="Arial"/>
              <a:buNone/>
            </a:pPr>
            <a:r>
              <a:rPr b="1" lang="es-PA" sz="1800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Si no hay respuestas claras, debemos revisar el uso de la herramienta.</a:t>
            </a:r>
            <a:endParaRPr/>
          </a:p>
        </p:txBody>
      </p:sp>
      <p:pic>
        <p:nvPicPr>
          <p:cNvPr id="112" name="Google Shape;112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610600" y="70077"/>
            <a:ext cx="3566469" cy="621846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4"/>
          <p:cNvSpPr/>
          <p:nvPr/>
        </p:nvSpPr>
        <p:spPr>
          <a:xfrm>
            <a:off x="665987" y="2084832"/>
            <a:ext cx="66659" cy="1124712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4"/>
          <p:cNvSpPr/>
          <p:nvPr/>
        </p:nvSpPr>
        <p:spPr>
          <a:xfrm>
            <a:off x="4380737" y="2084832"/>
            <a:ext cx="66659" cy="1124712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4"/>
          <p:cNvSpPr/>
          <p:nvPr/>
        </p:nvSpPr>
        <p:spPr>
          <a:xfrm>
            <a:off x="8095487" y="2084832"/>
            <a:ext cx="66659" cy="1124712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4"/>
          <p:cNvSpPr/>
          <p:nvPr/>
        </p:nvSpPr>
        <p:spPr>
          <a:xfrm>
            <a:off x="665987" y="4008882"/>
            <a:ext cx="66659" cy="1124712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4"/>
          <p:cNvSpPr/>
          <p:nvPr/>
        </p:nvSpPr>
        <p:spPr>
          <a:xfrm>
            <a:off x="4380737" y="4008882"/>
            <a:ext cx="66659" cy="1124712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4"/>
          <p:cNvSpPr/>
          <p:nvPr/>
        </p:nvSpPr>
        <p:spPr>
          <a:xfrm>
            <a:off x="8095487" y="4008882"/>
            <a:ext cx="66659" cy="1124712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"/>
          <p:cNvSpPr/>
          <p:nvPr/>
        </p:nvSpPr>
        <p:spPr>
          <a:xfrm>
            <a:off x="533400" y="666750"/>
            <a:ext cx="11125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53D6F"/>
              </a:buClr>
              <a:buSzPts val="2850"/>
              <a:buFont typeface="Arial"/>
              <a:buNone/>
            </a:pPr>
            <a:r>
              <a:rPr b="1" i="0" lang="es-PA" sz="2850" u="none" cap="none" strike="noStrike">
                <a:solidFill>
                  <a:srgbClr val="153D6F"/>
                </a:solidFill>
                <a:latin typeface="Arial"/>
                <a:ea typeface="Arial"/>
                <a:cs typeface="Arial"/>
                <a:sym typeface="Arial"/>
              </a:rPr>
              <a:t>Aplicación de la guía antes de adoptar una plataforma</a:t>
            </a:r>
            <a:endParaRPr/>
          </a:p>
        </p:txBody>
      </p:sp>
      <p:sp>
        <p:nvSpPr>
          <p:cNvPr id="125" name="Google Shape;125;p5"/>
          <p:cNvSpPr/>
          <p:nvPr/>
        </p:nvSpPr>
        <p:spPr>
          <a:xfrm>
            <a:off x="533400" y="1438275"/>
            <a:ext cx="11125200" cy="28575"/>
          </a:xfrm>
          <a:prstGeom prst="rect">
            <a:avLst/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5"/>
          <p:cNvSpPr/>
          <p:nvPr/>
        </p:nvSpPr>
        <p:spPr>
          <a:xfrm>
            <a:off x="11144250" y="6362700"/>
            <a:ext cx="514350" cy="19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975"/>
              <a:buFont typeface="Arial"/>
              <a:buNone/>
            </a:pPr>
            <a:r>
              <a:rPr b="1" i="0" lang="es-PA" sz="975" u="none" cap="none" strike="noStrike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05</a:t>
            </a:r>
            <a:endParaRPr/>
          </a:p>
        </p:txBody>
      </p:sp>
      <p:sp>
        <p:nvSpPr>
          <p:cNvPr id="127" name="Google Shape;127;p5"/>
          <p:cNvSpPr/>
          <p:nvPr/>
        </p:nvSpPr>
        <p:spPr>
          <a:xfrm>
            <a:off x="533400" y="1714500"/>
            <a:ext cx="10668000" cy="41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2025"/>
              <a:buFont typeface="Arial"/>
              <a:buNone/>
            </a:pPr>
            <a:r>
              <a:rPr b="1" i="0" lang="es-PA" sz="2025" u="none" cap="none" strike="noStrike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La institución debe conocer cómo la plataforma tratará los datos.</a:t>
            </a:r>
            <a:endParaRPr/>
          </a:p>
        </p:txBody>
      </p:sp>
      <p:sp>
        <p:nvSpPr>
          <p:cNvPr id="128" name="Google Shape;128;p5"/>
          <p:cNvSpPr/>
          <p:nvPr/>
        </p:nvSpPr>
        <p:spPr>
          <a:xfrm>
            <a:off x="533400" y="2419350"/>
            <a:ext cx="5143500" cy="3105150"/>
          </a:xfrm>
          <a:prstGeom prst="roundRect">
            <a:avLst>
              <a:gd fmla="val 3681" name="adj"/>
            </a:avLst>
          </a:prstGeom>
          <a:solidFill>
            <a:srgbClr val="EAEFF7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5"/>
          <p:cNvSpPr/>
          <p:nvPr/>
        </p:nvSpPr>
        <p:spPr>
          <a:xfrm>
            <a:off x="800100" y="2647950"/>
            <a:ext cx="45720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875"/>
              <a:buFont typeface="Arial"/>
              <a:buNone/>
            </a:pPr>
            <a:r>
              <a:rPr b="1" i="0" lang="es-PA" sz="1875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Antes de contratar</a:t>
            </a:r>
            <a:endParaRPr/>
          </a:p>
        </p:txBody>
      </p:sp>
      <p:sp>
        <p:nvSpPr>
          <p:cNvPr id="130" name="Google Shape;130;p5"/>
          <p:cNvSpPr/>
          <p:nvPr/>
        </p:nvSpPr>
        <p:spPr>
          <a:xfrm>
            <a:off x="800100" y="3200400"/>
            <a:ext cx="3048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650"/>
              <a:buFont typeface="Arial"/>
              <a:buNone/>
            </a:pPr>
            <a:r>
              <a:rPr b="1" i="0" lang="es-PA" sz="1650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✓</a:t>
            </a:r>
            <a:endParaRPr/>
          </a:p>
        </p:txBody>
      </p:sp>
      <p:sp>
        <p:nvSpPr>
          <p:cNvPr id="131" name="Google Shape;131;p5"/>
          <p:cNvSpPr/>
          <p:nvPr/>
        </p:nvSpPr>
        <p:spPr>
          <a:xfrm>
            <a:off x="1181100" y="3162300"/>
            <a:ext cx="4095750" cy="361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i="0" lang="es-PA" sz="1425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Política de privacidad y condiciones de uso</a:t>
            </a:r>
            <a:endParaRPr/>
          </a:p>
        </p:txBody>
      </p:sp>
      <p:sp>
        <p:nvSpPr>
          <p:cNvPr id="132" name="Google Shape;132;p5"/>
          <p:cNvSpPr/>
          <p:nvPr/>
        </p:nvSpPr>
        <p:spPr>
          <a:xfrm>
            <a:off x="800100" y="3724275"/>
            <a:ext cx="3048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650"/>
              <a:buFont typeface="Arial"/>
              <a:buNone/>
            </a:pPr>
            <a:r>
              <a:rPr b="1" i="0" lang="es-PA" sz="1650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✓</a:t>
            </a:r>
            <a:endParaRPr/>
          </a:p>
        </p:txBody>
      </p:sp>
      <p:sp>
        <p:nvSpPr>
          <p:cNvPr id="133" name="Google Shape;133;p5"/>
          <p:cNvSpPr/>
          <p:nvPr/>
        </p:nvSpPr>
        <p:spPr>
          <a:xfrm>
            <a:off x="1181100" y="3686175"/>
            <a:ext cx="4095750" cy="361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i="0" lang="es-PA" sz="1425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Datos utilizados para entrenamiento o mejora</a:t>
            </a:r>
            <a:endParaRPr/>
          </a:p>
        </p:txBody>
      </p:sp>
      <p:sp>
        <p:nvSpPr>
          <p:cNvPr id="134" name="Google Shape;134;p5"/>
          <p:cNvSpPr/>
          <p:nvPr/>
        </p:nvSpPr>
        <p:spPr>
          <a:xfrm>
            <a:off x="800100" y="4248150"/>
            <a:ext cx="3048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650"/>
              <a:buFont typeface="Arial"/>
              <a:buNone/>
            </a:pPr>
            <a:r>
              <a:rPr b="1" i="0" lang="es-PA" sz="1650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✓</a:t>
            </a:r>
            <a:endParaRPr/>
          </a:p>
        </p:txBody>
      </p:sp>
      <p:sp>
        <p:nvSpPr>
          <p:cNvPr id="135" name="Google Shape;135;p5"/>
          <p:cNvSpPr/>
          <p:nvPr/>
        </p:nvSpPr>
        <p:spPr>
          <a:xfrm>
            <a:off x="1181100" y="4210050"/>
            <a:ext cx="4095750" cy="361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i="0" lang="es-PA" sz="1425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Subencargados y transferencias</a:t>
            </a:r>
            <a:endParaRPr/>
          </a:p>
        </p:txBody>
      </p:sp>
      <p:sp>
        <p:nvSpPr>
          <p:cNvPr id="136" name="Google Shape;136;p5"/>
          <p:cNvSpPr/>
          <p:nvPr/>
        </p:nvSpPr>
        <p:spPr>
          <a:xfrm>
            <a:off x="800100" y="4772025"/>
            <a:ext cx="3048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650"/>
              <a:buFont typeface="Arial"/>
              <a:buNone/>
            </a:pPr>
            <a:r>
              <a:rPr b="1" i="0" lang="es-PA" sz="1650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✓</a:t>
            </a:r>
            <a:endParaRPr/>
          </a:p>
        </p:txBody>
      </p:sp>
      <p:sp>
        <p:nvSpPr>
          <p:cNvPr id="137" name="Google Shape;137;p5"/>
          <p:cNvSpPr/>
          <p:nvPr/>
        </p:nvSpPr>
        <p:spPr>
          <a:xfrm>
            <a:off x="1181100" y="4733925"/>
            <a:ext cx="4095750" cy="361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i="0" lang="es-PA" sz="1425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Medidas de seguridad y recuperación</a:t>
            </a:r>
            <a:endParaRPr/>
          </a:p>
        </p:txBody>
      </p:sp>
      <p:sp>
        <p:nvSpPr>
          <p:cNvPr id="138" name="Google Shape;138;p5"/>
          <p:cNvSpPr/>
          <p:nvPr/>
        </p:nvSpPr>
        <p:spPr>
          <a:xfrm>
            <a:off x="6248400" y="2419350"/>
            <a:ext cx="5143500" cy="3105150"/>
          </a:xfrm>
          <a:prstGeom prst="roundRect">
            <a:avLst>
              <a:gd fmla="val 3681" name="adj"/>
            </a:avLst>
          </a:prstGeom>
          <a:solidFill>
            <a:srgbClr val="F4F7F9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5"/>
          <p:cNvSpPr/>
          <p:nvPr/>
        </p:nvSpPr>
        <p:spPr>
          <a:xfrm>
            <a:off x="6515100" y="2647950"/>
            <a:ext cx="45720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875"/>
              <a:buFont typeface="Arial"/>
              <a:buNone/>
            </a:pPr>
            <a:r>
              <a:rPr b="1" i="0" lang="es-PA" sz="1875" u="none" cap="none" strike="noStrike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Durante y al finalizar</a:t>
            </a:r>
            <a:endParaRPr/>
          </a:p>
        </p:txBody>
      </p:sp>
      <p:sp>
        <p:nvSpPr>
          <p:cNvPr id="140" name="Google Shape;140;p5"/>
          <p:cNvSpPr/>
          <p:nvPr/>
        </p:nvSpPr>
        <p:spPr>
          <a:xfrm>
            <a:off x="6515100" y="3200400"/>
            <a:ext cx="3048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650"/>
              <a:buFont typeface="Arial"/>
              <a:buNone/>
            </a:pPr>
            <a:r>
              <a:rPr b="1" i="0" lang="es-PA" sz="1650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✓</a:t>
            </a:r>
            <a:endParaRPr/>
          </a:p>
        </p:txBody>
      </p:sp>
      <p:sp>
        <p:nvSpPr>
          <p:cNvPr id="141" name="Google Shape;141;p5"/>
          <p:cNvSpPr/>
          <p:nvPr/>
        </p:nvSpPr>
        <p:spPr>
          <a:xfrm>
            <a:off x="6896100" y="3162300"/>
            <a:ext cx="4095750" cy="361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i="0" lang="es-PA" sz="1425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Responsabilidades definidas por contrato</a:t>
            </a:r>
            <a:endParaRPr/>
          </a:p>
        </p:txBody>
      </p:sp>
      <p:sp>
        <p:nvSpPr>
          <p:cNvPr id="142" name="Google Shape;142;p5"/>
          <p:cNvSpPr/>
          <p:nvPr/>
        </p:nvSpPr>
        <p:spPr>
          <a:xfrm>
            <a:off x="6515100" y="3724275"/>
            <a:ext cx="3048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650"/>
              <a:buFont typeface="Arial"/>
              <a:buNone/>
            </a:pPr>
            <a:r>
              <a:rPr b="1" i="0" lang="es-PA" sz="1650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✓</a:t>
            </a:r>
            <a:endParaRPr/>
          </a:p>
        </p:txBody>
      </p:sp>
      <p:sp>
        <p:nvSpPr>
          <p:cNvPr id="143" name="Google Shape;143;p5"/>
          <p:cNvSpPr/>
          <p:nvPr/>
        </p:nvSpPr>
        <p:spPr>
          <a:xfrm>
            <a:off x="6896100" y="3686175"/>
            <a:ext cx="4095750" cy="361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i="0" lang="es-PA" sz="1425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Portabilidad al finalizar el servicio</a:t>
            </a:r>
            <a:endParaRPr/>
          </a:p>
        </p:txBody>
      </p:sp>
      <p:sp>
        <p:nvSpPr>
          <p:cNvPr id="144" name="Google Shape;144;p5"/>
          <p:cNvSpPr/>
          <p:nvPr/>
        </p:nvSpPr>
        <p:spPr>
          <a:xfrm>
            <a:off x="6515100" y="4248150"/>
            <a:ext cx="3048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650"/>
              <a:buFont typeface="Arial"/>
              <a:buNone/>
            </a:pPr>
            <a:r>
              <a:rPr b="1" i="0" lang="es-PA" sz="1650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✓</a:t>
            </a:r>
            <a:endParaRPr/>
          </a:p>
        </p:txBody>
      </p:sp>
      <p:sp>
        <p:nvSpPr>
          <p:cNvPr id="145" name="Google Shape;145;p5"/>
          <p:cNvSpPr/>
          <p:nvPr/>
        </p:nvSpPr>
        <p:spPr>
          <a:xfrm>
            <a:off x="6896100" y="4210050"/>
            <a:ext cx="4095750" cy="361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i="0" lang="es-PA" sz="1425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Borrado seguro y cierre de usuarios</a:t>
            </a:r>
            <a:endParaRPr/>
          </a:p>
        </p:txBody>
      </p:sp>
      <p:sp>
        <p:nvSpPr>
          <p:cNvPr id="146" name="Google Shape;146;p5"/>
          <p:cNvSpPr/>
          <p:nvPr/>
        </p:nvSpPr>
        <p:spPr>
          <a:xfrm>
            <a:off x="6515100" y="4772025"/>
            <a:ext cx="3048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650"/>
              <a:buFont typeface="Arial"/>
              <a:buNone/>
            </a:pPr>
            <a:r>
              <a:rPr b="1" i="0" lang="es-PA" sz="1650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✓</a:t>
            </a:r>
            <a:endParaRPr/>
          </a:p>
        </p:txBody>
      </p:sp>
      <p:sp>
        <p:nvSpPr>
          <p:cNvPr id="147" name="Google Shape;147;p5"/>
          <p:cNvSpPr/>
          <p:nvPr/>
        </p:nvSpPr>
        <p:spPr>
          <a:xfrm>
            <a:off x="6896100" y="4733925"/>
            <a:ext cx="4095750" cy="361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i="0" lang="es-PA" sz="1425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Evidencia verificable de cumplimiento</a:t>
            </a:r>
            <a:endParaRPr/>
          </a:p>
        </p:txBody>
      </p:sp>
      <p:sp>
        <p:nvSpPr>
          <p:cNvPr id="148" name="Google Shape;148;p5"/>
          <p:cNvSpPr/>
          <p:nvPr/>
        </p:nvSpPr>
        <p:spPr>
          <a:xfrm>
            <a:off x="457200" y="1543050"/>
            <a:ext cx="11277600" cy="476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5"/>
          <p:cNvSpPr/>
          <p:nvPr/>
        </p:nvSpPr>
        <p:spPr>
          <a:xfrm>
            <a:off x="647700" y="1828800"/>
            <a:ext cx="5429250" cy="3238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500"/>
              <a:buFont typeface="Arial"/>
              <a:buNone/>
            </a:pPr>
            <a:r>
              <a:rPr b="1" i="0" lang="es-PA" sz="1500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ANTES DE CONTRATAR</a:t>
            </a:r>
            <a:endParaRPr/>
          </a:p>
        </p:txBody>
      </p:sp>
      <p:sp>
        <p:nvSpPr>
          <p:cNvPr id="150" name="Google Shape;150;p5"/>
          <p:cNvSpPr/>
          <p:nvPr/>
        </p:nvSpPr>
        <p:spPr>
          <a:xfrm>
            <a:off x="685800" y="2324100"/>
            <a:ext cx="266700" cy="2857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425"/>
              <a:buFont typeface="Arial"/>
              <a:buNone/>
            </a:pPr>
            <a:r>
              <a:rPr b="1" i="0" lang="es-PA" sz="1425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✓</a:t>
            </a:r>
            <a:endParaRPr/>
          </a:p>
        </p:txBody>
      </p:sp>
      <p:sp>
        <p:nvSpPr>
          <p:cNvPr id="151" name="Google Shape;151;p5"/>
          <p:cNvSpPr/>
          <p:nvPr/>
        </p:nvSpPr>
        <p:spPr>
          <a:xfrm>
            <a:off x="1047750" y="2266950"/>
            <a:ext cx="5143500" cy="400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i="0" lang="es-PA" sz="1425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Conocer qué datos solicita y para qué los utilizará.</a:t>
            </a:r>
            <a:endParaRPr/>
          </a:p>
        </p:txBody>
      </p:sp>
      <p:sp>
        <p:nvSpPr>
          <p:cNvPr id="152" name="Google Shape;152;p5"/>
          <p:cNvSpPr/>
          <p:nvPr/>
        </p:nvSpPr>
        <p:spPr>
          <a:xfrm>
            <a:off x="685800" y="2867025"/>
            <a:ext cx="266700" cy="2857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425"/>
              <a:buFont typeface="Arial"/>
              <a:buNone/>
            </a:pPr>
            <a:r>
              <a:rPr b="1" i="0" lang="es-PA" sz="1425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✓</a:t>
            </a:r>
            <a:endParaRPr/>
          </a:p>
        </p:txBody>
      </p:sp>
      <p:sp>
        <p:nvSpPr>
          <p:cNvPr id="153" name="Google Shape;153;p5"/>
          <p:cNvSpPr/>
          <p:nvPr/>
        </p:nvSpPr>
        <p:spPr>
          <a:xfrm>
            <a:off x="1047750" y="2809875"/>
            <a:ext cx="5143500" cy="400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i="0" lang="es-PA" sz="1425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Revisar la política de privacidad y las condiciones de uso.</a:t>
            </a:r>
            <a:endParaRPr/>
          </a:p>
        </p:txBody>
      </p:sp>
      <p:sp>
        <p:nvSpPr>
          <p:cNvPr id="154" name="Google Shape;154;p5"/>
          <p:cNvSpPr/>
          <p:nvPr/>
        </p:nvSpPr>
        <p:spPr>
          <a:xfrm>
            <a:off x="685800" y="3409950"/>
            <a:ext cx="266700" cy="2857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425"/>
              <a:buFont typeface="Arial"/>
              <a:buNone/>
            </a:pPr>
            <a:r>
              <a:rPr b="1" i="0" lang="es-PA" sz="1425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✓</a:t>
            </a:r>
            <a:endParaRPr/>
          </a:p>
        </p:txBody>
      </p:sp>
      <p:sp>
        <p:nvSpPr>
          <p:cNvPr id="155" name="Google Shape;155;p5"/>
          <p:cNvSpPr/>
          <p:nvPr/>
        </p:nvSpPr>
        <p:spPr>
          <a:xfrm>
            <a:off x="1047750" y="3352800"/>
            <a:ext cx="5143500" cy="400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i="0" lang="es-PA" sz="1425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Identificar almacenamiento, transferencias y otros proveedores.</a:t>
            </a:r>
            <a:endParaRPr/>
          </a:p>
        </p:txBody>
      </p:sp>
      <p:sp>
        <p:nvSpPr>
          <p:cNvPr id="156" name="Google Shape;156;p5"/>
          <p:cNvSpPr/>
          <p:nvPr/>
        </p:nvSpPr>
        <p:spPr>
          <a:xfrm>
            <a:off x="685800" y="3952875"/>
            <a:ext cx="266700" cy="2857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425"/>
              <a:buFont typeface="Arial"/>
              <a:buNone/>
            </a:pPr>
            <a:r>
              <a:rPr b="1" i="0" lang="es-PA" sz="1425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✓</a:t>
            </a:r>
            <a:endParaRPr/>
          </a:p>
        </p:txBody>
      </p:sp>
      <p:sp>
        <p:nvSpPr>
          <p:cNvPr id="157" name="Google Shape;157;p5"/>
          <p:cNvSpPr/>
          <p:nvPr/>
        </p:nvSpPr>
        <p:spPr>
          <a:xfrm>
            <a:off x="1047750" y="3895725"/>
            <a:ext cx="5143500" cy="400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i="0" lang="es-PA" sz="1425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Definir responsabilidades, seguridad e incidentes.</a:t>
            </a:r>
            <a:endParaRPr/>
          </a:p>
        </p:txBody>
      </p:sp>
      <p:sp>
        <p:nvSpPr>
          <p:cNvPr id="158" name="Google Shape;158;p5"/>
          <p:cNvSpPr/>
          <p:nvPr/>
        </p:nvSpPr>
        <p:spPr>
          <a:xfrm>
            <a:off x="685800" y="4495800"/>
            <a:ext cx="266700" cy="2857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1425"/>
              <a:buFont typeface="Arial"/>
              <a:buNone/>
            </a:pPr>
            <a:r>
              <a:rPr b="1" i="0" lang="es-PA" sz="1425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✓</a:t>
            </a:r>
            <a:endParaRPr/>
          </a:p>
        </p:txBody>
      </p:sp>
      <p:sp>
        <p:nvSpPr>
          <p:cNvPr id="159" name="Google Shape;159;p5"/>
          <p:cNvSpPr/>
          <p:nvPr/>
        </p:nvSpPr>
        <p:spPr>
          <a:xfrm>
            <a:off x="1047750" y="4438650"/>
            <a:ext cx="5143500" cy="400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i="0" lang="es-PA" sz="1425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Acordar devolución, eliminación y cierre de accesos.</a:t>
            </a:r>
            <a:endParaRPr/>
          </a:p>
        </p:txBody>
      </p:sp>
      <p:sp>
        <p:nvSpPr>
          <p:cNvPr id="160" name="Google Shape;160;p5"/>
          <p:cNvSpPr/>
          <p:nvPr/>
        </p:nvSpPr>
        <p:spPr>
          <a:xfrm>
            <a:off x="647700" y="5257800"/>
            <a:ext cx="5715000" cy="666750"/>
          </a:xfrm>
          <a:prstGeom prst="roundRect">
            <a:avLst>
              <a:gd fmla="val 17143" name="adj"/>
            </a:avLst>
          </a:prstGeom>
          <a:solidFill>
            <a:srgbClr val="EAEFF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5"/>
          <p:cNvSpPr/>
          <p:nvPr/>
        </p:nvSpPr>
        <p:spPr>
          <a:xfrm>
            <a:off x="876300" y="5353050"/>
            <a:ext cx="5257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53D6F"/>
              </a:buClr>
              <a:buSzPts val="1500"/>
              <a:buFont typeface="Arial"/>
              <a:buNone/>
            </a:pPr>
            <a:r>
              <a:rPr b="1" i="0" lang="es-PA" sz="1500" u="none" cap="none" strike="noStrike">
                <a:solidFill>
                  <a:srgbClr val="153D6F"/>
                </a:solidFill>
                <a:latin typeface="Arial"/>
                <a:ea typeface="Arial"/>
                <a:cs typeface="Arial"/>
                <a:sym typeface="Arial"/>
              </a:rPr>
              <a:t>Contratar una plataforma no elimina las responsabilidades de la institución.</a:t>
            </a:r>
            <a:endParaRPr/>
          </a:p>
        </p:txBody>
      </p:sp>
      <p:pic>
        <p:nvPicPr>
          <p:cNvPr id="162" name="Google Shape;162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72250" y="2060456"/>
            <a:ext cx="4762500" cy="3460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09861" y="79575"/>
            <a:ext cx="3566469" cy="6218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6"/>
          <p:cNvSpPr/>
          <p:nvPr/>
        </p:nvSpPr>
        <p:spPr>
          <a:xfrm>
            <a:off x="533400" y="666750"/>
            <a:ext cx="11125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53D6F"/>
              </a:buClr>
              <a:buSzPts val="2850"/>
              <a:buFont typeface="Arial"/>
              <a:buNone/>
            </a:pPr>
            <a:r>
              <a:rPr b="1" i="0" lang="es-PA" sz="2850" u="none" cap="none" strike="noStrike">
                <a:solidFill>
                  <a:srgbClr val="153D6F"/>
                </a:solidFill>
                <a:latin typeface="Arial"/>
                <a:ea typeface="Arial"/>
                <a:cs typeface="Arial"/>
                <a:sym typeface="Arial"/>
              </a:rPr>
              <a:t>La guía hace efectivos los derechos de la Ley 81</a:t>
            </a:r>
            <a:endParaRPr/>
          </a:p>
        </p:txBody>
      </p:sp>
      <p:sp>
        <p:nvSpPr>
          <p:cNvPr id="170" name="Google Shape;170;p6"/>
          <p:cNvSpPr/>
          <p:nvPr/>
        </p:nvSpPr>
        <p:spPr>
          <a:xfrm>
            <a:off x="533400" y="1438275"/>
            <a:ext cx="11125200" cy="28575"/>
          </a:xfrm>
          <a:prstGeom prst="rect">
            <a:avLst/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6"/>
          <p:cNvSpPr/>
          <p:nvPr/>
        </p:nvSpPr>
        <p:spPr>
          <a:xfrm>
            <a:off x="11144250" y="6362700"/>
            <a:ext cx="514350" cy="19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975"/>
              <a:buFont typeface="Arial"/>
              <a:buNone/>
            </a:pPr>
            <a:r>
              <a:rPr b="1" i="0" lang="es-PA" sz="975" u="none" cap="none" strike="noStrike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06</a:t>
            </a:r>
            <a:endParaRPr/>
          </a:p>
        </p:txBody>
      </p:sp>
      <p:sp>
        <p:nvSpPr>
          <p:cNvPr id="172" name="Google Shape;172;p6"/>
          <p:cNvSpPr/>
          <p:nvPr/>
        </p:nvSpPr>
        <p:spPr>
          <a:xfrm>
            <a:off x="533400" y="1952625"/>
            <a:ext cx="1943100" cy="1809750"/>
          </a:xfrm>
          <a:prstGeom prst="roundRect">
            <a:avLst>
              <a:gd fmla="val 6316" name="adj"/>
            </a:avLst>
          </a:prstGeom>
          <a:solidFill>
            <a:srgbClr val="EAEFF7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6"/>
          <p:cNvSpPr/>
          <p:nvPr/>
        </p:nvSpPr>
        <p:spPr>
          <a:xfrm>
            <a:off x="704850" y="2133600"/>
            <a:ext cx="4572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2550"/>
              <a:buFont typeface="Arial"/>
              <a:buNone/>
            </a:pPr>
            <a:r>
              <a:rPr b="1" i="0" lang="es-PA" sz="2550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A</a:t>
            </a:r>
            <a:endParaRPr/>
          </a:p>
        </p:txBody>
      </p:sp>
      <p:sp>
        <p:nvSpPr>
          <p:cNvPr id="174" name="Google Shape;174;p6"/>
          <p:cNvSpPr/>
          <p:nvPr/>
        </p:nvSpPr>
        <p:spPr>
          <a:xfrm>
            <a:off x="704850" y="2686050"/>
            <a:ext cx="1600200" cy="2857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575"/>
              <a:buFont typeface="Arial"/>
              <a:buNone/>
            </a:pPr>
            <a:r>
              <a:rPr b="1" i="0" lang="es-PA" sz="1575" u="none" cap="none" strike="noStrike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Acceso</a:t>
            </a:r>
            <a:endParaRPr/>
          </a:p>
        </p:txBody>
      </p:sp>
      <p:sp>
        <p:nvSpPr>
          <p:cNvPr id="175" name="Google Shape;175;p6"/>
          <p:cNvSpPr/>
          <p:nvPr/>
        </p:nvSpPr>
        <p:spPr>
          <a:xfrm>
            <a:off x="704850" y="3105150"/>
            <a:ext cx="1600200" cy="41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275"/>
              <a:buFont typeface="Arial"/>
              <a:buNone/>
            </a:pPr>
            <a:r>
              <a:rPr b="0" i="0" lang="es-PA" sz="1275" u="none" cap="none" strike="noStrike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Qué datos e inferencias existen</a:t>
            </a:r>
            <a:endParaRPr/>
          </a:p>
        </p:txBody>
      </p:sp>
      <p:sp>
        <p:nvSpPr>
          <p:cNvPr id="176" name="Google Shape;176;p6"/>
          <p:cNvSpPr/>
          <p:nvPr/>
        </p:nvSpPr>
        <p:spPr>
          <a:xfrm>
            <a:off x="2705100" y="1952625"/>
            <a:ext cx="1943100" cy="1809750"/>
          </a:xfrm>
          <a:prstGeom prst="roundRect">
            <a:avLst>
              <a:gd fmla="val 6316" name="adj"/>
            </a:avLst>
          </a:prstGeom>
          <a:solidFill>
            <a:srgbClr val="F4F7F9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6"/>
          <p:cNvSpPr/>
          <p:nvPr/>
        </p:nvSpPr>
        <p:spPr>
          <a:xfrm>
            <a:off x="2876550" y="2133600"/>
            <a:ext cx="4572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2550"/>
              <a:buFont typeface="Arial"/>
              <a:buNone/>
            </a:pPr>
            <a:r>
              <a:rPr b="1" i="0" lang="es-PA" sz="2550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R</a:t>
            </a:r>
            <a:endParaRPr/>
          </a:p>
        </p:txBody>
      </p:sp>
      <p:sp>
        <p:nvSpPr>
          <p:cNvPr id="178" name="Google Shape;178;p6"/>
          <p:cNvSpPr/>
          <p:nvPr/>
        </p:nvSpPr>
        <p:spPr>
          <a:xfrm>
            <a:off x="2876550" y="2686050"/>
            <a:ext cx="1600200" cy="2857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575"/>
              <a:buFont typeface="Arial"/>
              <a:buNone/>
            </a:pPr>
            <a:r>
              <a:rPr b="1" i="0" lang="es-PA" sz="1575" u="none" cap="none" strike="noStrike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Rectificación</a:t>
            </a:r>
            <a:endParaRPr/>
          </a:p>
        </p:txBody>
      </p:sp>
      <p:sp>
        <p:nvSpPr>
          <p:cNvPr id="179" name="Google Shape;179;p6"/>
          <p:cNvSpPr/>
          <p:nvPr/>
        </p:nvSpPr>
        <p:spPr>
          <a:xfrm>
            <a:off x="2876550" y="3105150"/>
            <a:ext cx="1600200" cy="41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275"/>
              <a:buFont typeface="Arial"/>
              <a:buNone/>
            </a:pPr>
            <a:r>
              <a:rPr b="0" i="0" lang="es-PA" sz="1275" u="none" cap="none" strike="noStrike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Corregir información inexacta</a:t>
            </a:r>
            <a:endParaRPr/>
          </a:p>
        </p:txBody>
      </p:sp>
      <p:sp>
        <p:nvSpPr>
          <p:cNvPr id="180" name="Google Shape;180;p6"/>
          <p:cNvSpPr/>
          <p:nvPr/>
        </p:nvSpPr>
        <p:spPr>
          <a:xfrm>
            <a:off x="4876800" y="1952625"/>
            <a:ext cx="1943100" cy="1809750"/>
          </a:xfrm>
          <a:prstGeom prst="roundRect">
            <a:avLst>
              <a:gd fmla="val 6316" name="adj"/>
            </a:avLst>
          </a:prstGeom>
          <a:solidFill>
            <a:srgbClr val="EAEFF7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6"/>
          <p:cNvSpPr/>
          <p:nvPr/>
        </p:nvSpPr>
        <p:spPr>
          <a:xfrm>
            <a:off x="5048250" y="2133600"/>
            <a:ext cx="4572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2550"/>
              <a:buFont typeface="Arial"/>
              <a:buNone/>
            </a:pPr>
            <a:r>
              <a:rPr b="1" i="0" lang="es-PA" sz="2550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endParaRPr/>
          </a:p>
        </p:txBody>
      </p:sp>
      <p:sp>
        <p:nvSpPr>
          <p:cNvPr id="182" name="Google Shape;182;p6"/>
          <p:cNvSpPr/>
          <p:nvPr/>
        </p:nvSpPr>
        <p:spPr>
          <a:xfrm>
            <a:off x="5048250" y="2686050"/>
            <a:ext cx="1600200" cy="2857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575"/>
              <a:buFont typeface="Arial"/>
              <a:buNone/>
            </a:pPr>
            <a:r>
              <a:rPr b="1" i="0" lang="es-PA" sz="1575" u="none" cap="none" strike="noStrike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Cancelación</a:t>
            </a:r>
            <a:endParaRPr/>
          </a:p>
        </p:txBody>
      </p:sp>
      <p:sp>
        <p:nvSpPr>
          <p:cNvPr id="183" name="Google Shape;183;p6"/>
          <p:cNvSpPr/>
          <p:nvPr/>
        </p:nvSpPr>
        <p:spPr>
          <a:xfrm>
            <a:off x="5048250" y="3105150"/>
            <a:ext cx="1600200" cy="41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275"/>
              <a:buFont typeface="Arial"/>
              <a:buNone/>
            </a:pPr>
            <a:r>
              <a:rPr b="0" i="0" lang="es-PA" sz="1275" u="none" cap="none" strike="noStrike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Suprimir cuando corresponda</a:t>
            </a:r>
            <a:endParaRPr/>
          </a:p>
        </p:txBody>
      </p:sp>
      <p:sp>
        <p:nvSpPr>
          <p:cNvPr id="184" name="Google Shape;184;p6"/>
          <p:cNvSpPr/>
          <p:nvPr/>
        </p:nvSpPr>
        <p:spPr>
          <a:xfrm>
            <a:off x="7048500" y="1952625"/>
            <a:ext cx="1943100" cy="1809750"/>
          </a:xfrm>
          <a:prstGeom prst="roundRect">
            <a:avLst>
              <a:gd fmla="val 6316" name="adj"/>
            </a:avLst>
          </a:prstGeom>
          <a:solidFill>
            <a:srgbClr val="F4F7F9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6"/>
          <p:cNvSpPr/>
          <p:nvPr/>
        </p:nvSpPr>
        <p:spPr>
          <a:xfrm>
            <a:off x="7219950" y="2133600"/>
            <a:ext cx="4572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2550"/>
              <a:buFont typeface="Arial"/>
              <a:buNone/>
            </a:pPr>
            <a:r>
              <a:rPr b="1" i="0" lang="es-PA" sz="2550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O</a:t>
            </a:r>
            <a:endParaRPr/>
          </a:p>
        </p:txBody>
      </p:sp>
      <p:sp>
        <p:nvSpPr>
          <p:cNvPr id="186" name="Google Shape;186;p6"/>
          <p:cNvSpPr/>
          <p:nvPr/>
        </p:nvSpPr>
        <p:spPr>
          <a:xfrm>
            <a:off x="7219950" y="2686050"/>
            <a:ext cx="1600200" cy="2857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575"/>
              <a:buFont typeface="Arial"/>
              <a:buNone/>
            </a:pPr>
            <a:r>
              <a:rPr b="1" i="0" lang="es-PA" sz="1575" u="none" cap="none" strike="noStrike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Oposición</a:t>
            </a:r>
            <a:endParaRPr/>
          </a:p>
        </p:txBody>
      </p:sp>
      <p:sp>
        <p:nvSpPr>
          <p:cNvPr id="187" name="Google Shape;187;p6"/>
          <p:cNvSpPr/>
          <p:nvPr/>
        </p:nvSpPr>
        <p:spPr>
          <a:xfrm>
            <a:off x="7219950" y="3105150"/>
            <a:ext cx="1600200" cy="41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275"/>
              <a:buFont typeface="Arial"/>
              <a:buNone/>
            </a:pPr>
            <a:r>
              <a:rPr b="0" i="0" lang="es-PA" sz="1275" u="none" cap="none" strike="noStrike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Cuestionar determinados usos</a:t>
            </a:r>
            <a:endParaRPr/>
          </a:p>
        </p:txBody>
      </p:sp>
      <p:sp>
        <p:nvSpPr>
          <p:cNvPr id="188" name="Google Shape;188;p6"/>
          <p:cNvSpPr/>
          <p:nvPr/>
        </p:nvSpPr>
        <p:spPr>
          <a:xfrm>
            <a:off x="9220200" y="1952625"/>
            <a:ext cx="1943100" cy="1809750"/>
          </a:xfrm>
          <a:prstGeom prst="roundRect">
            <a:avLst>
              <a:gd fmla="val 6316" name="adj"/>
            </a:avLst>
          </a:prstGeom>
          <a:solidFill>
            <a:srgbClr val="EAEFF7"/>
          </a:solidFill>
          <a:ln cap="flat" cmpd="sng" w="9525">
            <a:solidFill>
              <a:srgbClr val="C8D4D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6"/>
          <p:cNvSpPr/>
          <p:nvPr/>
        </p:nvSpPr>
        <p:spPr>
          <a:xfrm>
            <a:off x="9391650" y="2133600"/>
            <a:ext cx="4572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5CA2"/>
              </a:buClr>
              <a:buSzPts val="2550"/>
              <a:buFont typeface="Arial"/>
              <a:buNone/>
            </a:pPr>
            <a:r>
              <a:rPr b="1" i="0" lang="es-PA" sz="2550" u="none" cap="none" strike="noStrike">
                <a:solidFill>
                  <a:srgbClr val="355CA2"/>
                </a:solidFill>
                <a:latin typeface="Arial"/>
                <a:ea typeface="Arial"/>
                <a:cs typeface="Arial"/>
                <a:sym typeface="Arial"/>
              </a:rPr>
              <a:t>P</a:t>
            </a:r>
            <a:endParaRPr/>
          </a:p>
        </p:txBody>
      </p:sp>
      <p:sp>
        <p:nvSpPr>
          <p:cNvPr id="190" name="Google Shape;190;p6"/>
          <p:cNvSpPr/>
          <p:nvPr/>
        </p:nvSpPr>
        <p:spPr>
          <a:xfrm>
            <a:off x="9391650" y="2686050"/>
            <a:ext cx="1600200" cy="2857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575"/>
              <a:buFont typeface="Arial"/>
              <a:buNone/>
            </a:pPr>
            <a:r>
              <a:rPr b="1" i="0" lang="es-PA" sz="1575" u="none" cap="none" strike="noStrike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Portabilidad</a:t>
            </a:r>
            <a:endParaRPr/>
          </a:p>
        </p:txBody>
      </p:sp>
      <p:sp>
        <p:nvSpPr>
          <p:cNvPr id="191" name="Google Shape;191;p6"/>
          <p:cNvSpPr/>
          <p:nvPr/>
        </p:nvSpPr>
        <p:spPr>
          <a:xfrm>
            <a:off x="9391650" y="3105150"/>
            <a:ext cx="1600200" cy="41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275"/>
              <a:buFont typeface="Arial"/>
              <a:buNone/>
            </a:pPr>
            <a:r>
              <a:rPr b="0" i="0" lang="es-PA" sz="1275" u="none" cap="none" strike="noStrike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Recuperar la información</a:t>
            </a:r>
            <a:endParaRPr/>
          </a:p>
        </p:txBody>
      </p:sp>
      <p:sp>
        <p:nvSpPr>
          <p:cNvPr id="192" name="Google Shape;192;p6"/>
          <p:cNvSpPr/>
          <p:nvPr/>
        </p:nvSpPr>
        <p:spPr>
          <a:xfrm>
            <a:off x="533400" y="4171950"/>
            <a:ext cx="10858500" cy="41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800"/>
              <a:buFont typeface="Arial"/>
              <a:buNone/>
            </a:pPr>
            <a:r>
              <a:rPr b="1" i="0" lang="es-PA" sz="1800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Como buena práctica, la institución debe poder explicar:</a:t>
            </a:r>
            <a:endParaRPr/>
          </a:p>
        </p:txBody>
      </p:sp>
      <p:sp>
        <p:nvSpPr>
          <p:cNvPr id="193" name="Google Shape;193;p6"/>
          <p:cNvSpPr/>
          <p:nvPr/>
        </p:nvSpPr>
        <p:spPr>
          <a:xfrm>
            <a:off x="533400" y="4762500"/>
            <a:ext cx="76200" cy="742950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6"/>
          <p:cNvSpPr/>
          <p:nvPr/>
        </p:nvSpPr>
        <p:spPr>
          <a:xfrm>
            <a:off x="762000" y="4762500"/>
            <a:ext cx="49911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575"/>
              <a:buFont typeface="Arial"/>
              <a:buNone/>
            </a:pPr>
            <a:r>
              <a:rPr b="1" i="0" lang="es-PA" sz="1575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Cómo se utilizó la herramienta</a:t>
            </a:r>
            <a:endParaRPr/>
          </a:p>
        </p:txBody>
      </p:sp>
      <p:sp>
        <p:nvSpPr>
          <p:cNvPr id="195" name="Google Shape;195;p6"/>
          <p:cNvSpPr/>
          <p:nvPr/>
        </p:nvSpPr>
        <p:spPr>
          <a:xfrm>
            <a:off x="762000" y="5048250"/>
            <a:ext cx="49911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350"/>
              <a:buFont typeface="Arial"/>
              <a:buNone/>
            </a:pPr>
            <a:r>
              <a:rPr b="0" i="0" lang="es-PA" sz="1350" u="none" cap="none" strike="noStrike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Qué información tomó en cuenta y qué función cumplió.</a:t>
            </a:r>
            <a:endParaRPr/>
          </a:p>
        </p:txBody>
      </p:sp>
      <p:sp>
        <p:nvSpPr>
          <p:cNvPr id="196" name="Google Shape;196;p6"/>
          <p:cNvSpPr/>
          <p:nvPr/>
        </p:nvSpPr>
        <p:spPr>
          <a:xfrm>
            <a:off x="6172200" y="4762500"/>
            <a:ext cx="76200" cy="742950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6"/>
          <p:cNvSpPr/>
          <p:nvPr/>
        </p:nvSpPr>
        <p:spPr>
          <a:xfrm>
            <a:off x="6400800" y="4762500"/>
            <a:ext cx="4991100" cy="2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575"/>
              <a:buFont typeface="Arial"/>
              <a:buNone/>
            </a:pPr>
            <a:r>
              <a:rPr b="1" i="0" lang="es-PA" sz="1575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El efecto para la persona menor</a:t>
            </a:r>
            <a:endParaRPr/>
          </a:p>
        </p:txBody>
      </p:sp>
      <p:sp>
        <p:nvSpPr>
          <p:cNvPr id="198" name="Google Shape;198;p6"/>
          <p:cNvSpPr/>
          <p:nvPr/>
        </p:nvSpPr>
        <p:spPr>
          <a:xfrm>
            <a:off x="6400800" y="5048250"/>
            <a:ext cx="49911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1350"/>
              <a:buFont typeface="Arial"/>
              <a:buNone/>
            </a:pPr>
            <a:r>
              <a:rPr b="0" i="0" lang="es-PA" sz="1350" u="none" cap="none" strike="noStrike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Qué consecuencia puede producir y cómo solicitar una revisión.</a:t>
            </a:r>
            <a:endParaRPr/>
          </a:p>
        </p:txBody>
      </p:sp>
      <p:sp>
        <p:nvSpPr>
          <p:cNvPr id="199" name="Google Shape;199;p6"/>
          <p:cNvSpPr/>
          <p:nvPr/>
        </p:nvSpPr>
        <p:spPr>
          <a:xfrm>
            <a:off x="457200" y="1543050"/>
            <a:ext cx="11277600" cy="476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0" name="Google Shape;20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96950" y="1714500"/>
            <a:ext cx="2844800" cy="426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6"/>
          <p:cNvSpPr/>
          <p:nvPr/>
        </p:nvSpPr>
        <p:spPr>
          <a:xfrm>
            <a:off x="4476750" y="1790700"/>
            <a:ext cx="6762750" cy="3238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53D6F"/>
              </a:buClr>
              <a:buSzPts val="1650"/>
              <a:buFont typeface="Arial"/>
              <a:buNone/>
            </a:pPr>
            <a:r>
              <a:rPr b="1" i="0" lang="es-PA" sz="1650" u="none" cap="none" strike="noStrike">
                <a:solidFill>
                  <a:srgbClr val="153D6F"/>
                </a:solidFill>
                <a:latin typeface="Arial"/>
                <a:ea typeface="Arial"/>
                <a:cs typeface="Arial"/>
                <a:sym typeface="Arial"/>
              </a:rPr>
              <a:t>DERECHOS RECONOCIDOS POR LA LEY 81</a:t>
            </a:r>
            <a:endParaRPr/>
          </a:p>
        </p:txBody>
      </p:sp>
      <p:sp>
        <p:nvSpPr>
          <p:cNvPr id="202" name="Google Shape;202;p6"/>
          <p:cNvSpPr/>
          <p:nvPr/>
        </p:nvSpPr>
        <p:spPr>
          <a:xfrm>
            <a:off x="4476750" y="2266950"/>
            <a:ext cx="438150" cy="400050"/>
          </a:xfrm>
          <a:prstGeom prst="ellipse">
            <a:avLst/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6"/>
          <p:cNvSpPr/>
          <p:nvPr/>
        </p:nvSpPr>
        <p:spPr>
          <a:xfrm>
            <a:off x="4476750" y="2266950"/>
            <a:ext cx="438150" cy="400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25"/>
              <a:buFont typeface="Arial"/>
              <a:buNone/>
            </a:pPr>
            <a:r>
              <a:rPr b="1" i="0" lang="es-PA" sz="1425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</a:t>
            </a:r>
            <a:endParaRPr/>
          </a:p>
        </p:txBody>
      </p:sp>
      <p:sp>
        <p:nvSpPr>
          <p:cNvPr id="204" name="Google Shape;204;p6"/>
          <p:cNvSpPr/>
          <p:nvPr/>
        </p:nvSpPr>
        <p:spPr>
          <a:xfrm>
            <a:off x="5067300" y="2257425"/>
            <a:ext cx="1428750" cy="22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350"/>
              <a:buFont typeface="Arial"/>
              <a:buNone/>
            </a:pPr>
            <a:r>
              <a:rPr b="1" i="0" lang="es-PA" sz="1350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Acceso</a:t>
            </a:r>
            <a:endParaRPr/>
          </a:p>
        </p:txBody>
      </p:sp>
      <p:sp>
        <p:nvSpPr>
          <p:cNvPr id="205" name="Google Shape;205;p6"/>
          <p:cNvSpPr/>
          <p:nvPr/>
        </p:nvSpPr>
        <p:spPr>
          <a:xfrm>
            <a:off x="6534150" y="2257425"/>
            <a:ext cx="45720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7083"/>
              </a:buClr>
              <a:buSzPts val="1275"/>
              <a:buFont typeface="Arial"/>
              <a:buNone/>
            </a:pPr>
            <a:r>
              <a:rPr b="0" i="0" lang="es-PA" sz="1275" u="none" cap="none" strike="noStrike">
                <a:solidFill>
                  <a:srgbClr val="587083"/>
                </a:solidFill>
                <a:latin typeface="Arial"/>
                <a:ea typeface="Arial"/>
                <a:cs typeface="Arial"/>
                <a:sym typeface="Arial"/>
              </a:rPr>
              <a:t>Conocer qué datos se mantienen.</a:t>
            </a:r>
            <a:endParaRPr/>
          </a:p>
        </p:txBody>
      </p:sp>
      <p:sp>
        <p:nvSpPr>
          <p:cNvPr id="206" name="Google Shape;206;p6"/>
          <p:cNvSpPr/>
          <p:nvPr/>
        </p:nvSpPr>
        <p:spPr>
          <a:xfrm>
            <a:off x="4476750" y="2809875"/>
            <a:ext cx="438150" cy="400050"/>
          </a:xfrm>
          <a:prstGeom prst="ellipse">
            <a:avLst/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6"/>
          <p:cNvSpPr/>
          <p:nvPr/>
        </p:nvSpPr>
        <p:spPr>
          <a:xfrm>
            <a:off x="4476750" y="2809875"/>
            <a:ext cx="438150" cy="400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25"/>
              <a:buFont typeface="Arial"/>
              <a:buNone/>
            </a:pPr>
            <a:r>
              <a:rPr b="1" i="0" lang="es-PA" sz="1425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</a:t>
            </a:r>
            <a:endParaRPr/>
          </a:p>
        </p:txBody>
      </p:sp>
      <p:sp>
        <p:nvSpPr>
          <p:cNvPr id="208" name="Google Shape;208;p6"/>
          <p:cNvSpPr/>
          <p:nvPr/>
        </p:nvSpPr>
        <p:spPr>
          <a:xfrm>
            <a:off x="5067300" y="2800350"/>
            <a:ext cx="1428750" cy="22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350"/>
              <a:buFont typeface="Arial"/>
              <a:buNone/>
            </a:pPr>
            <a:r>
              <a:rPr b="1" i="0" lang="es-PA" sz="1350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Rectificación</a:t>
            </a:r>
            <a:endParaRPr/>
          </a:p>
        </p:txBody>
      </p:sp>
      <p:sp>
        <p:nvSpPr>
          <p:cNvPr id="209" name="Google Shape;209;p6"/>
          <p:cNvSpPr/>
          <p:nvPr/>
        </p:nvSpPr>
        <p:spPr>
          <a:xfrm>
            <a:off x="6534150" y="2800350"/>
            <a:ext cx="45720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7083"/>
              </a:buClr>
              <a:buSzPts val="1275"/>
              <a:buFont typeface="Arial"/>
              <a:buNone/>
            </a:pPr>
            <a:r>
              <a:rPr b="0" i="0" lang="es-PA" sz="1275" u="none" cap="none" strike="noStrike">
                <a:solidFill>
                  <a:srgbClr val="587083"/>
                </a:solidFill>
                <a:latin typeface="Arial"/>
                <a:ea typeface="Arial"/>
                <a:cs typeface="Arial"/>
                <a:sym typeface="Arial"/>
              </a:rPr>
              <a:t>Corregir información inexacta.</a:t>
            </a:r>
            <a:endParaRPr/>
          </a:p>
        </p:txBody>
      </p:sp>
      <p:sp>
        <p:nvSpPr>
          <p:cNvPr id="210" name="Google Shape;210;p6"/>
          <p:cNvSpPr/>
          <p:nvPr/>
        </p:nvSpPr>
        <p:spPr>
          <a:xfrm>
            <a:off x="4476750" y="3352800"/>
            <a:ext cx="438150" cy="400050"/>
          </a:xfrm>
          <a:prstGeom prst="ellipse">
            <a:avLst/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6"/>
          <p:cNvSpPr/>
          <p:nvPr/>
        </p:nvSpPr>
        <p:spPr>
          <a:xfrm>
            <a:off x="4476750" y="3352800"/>
            <a:ext cx="438150" cy="400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25"/>
              <a:buFont typeface="Arial"/>
              <a:buNone/>
            </a:pPr>
            <a:r>
              <a:rPr b="1" i="0" lang="es-PA" sz="1425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endParaRPr/>
          </a:p>
        </p:txBody>
      </p:sp>
      <p:sp>
        <p:nvSpPr>
          <p:cNvPr id="212" name="Google Shape;212;p6"/>
          <p:cNvSpPr/>
          <p:nvPr/>
        </p:nvSpPr>
        <p:spPr>
          <a:xfrm>
            <a:off x="5067300" y="3343275"/>
            <a:ext cx="1428750" cy="22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350"/>
              <a:buFont typeface="Arial"/>
              <a:buNone/>
            </a:pPr>
            <a:r>
              <a:rPr b="1" i="0" lang="es-PA" sz="1350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Cancelación</a:t>
            </a:r>
            <a:endParaRPr/>
          </a:p>
        </p:txBody>
      </p:sp>
      <p:sp>
        <p:nvSpPr>
          <p:cNvPr id="213" name="Google Shape;213;p6"/>
          <p:cNvSpPr/>
          <p:nvPr/>
        </p:nvSpPr>
        <p:spPr>
          <a:xfrm>
            <a:off x="6534150" y="3343275"/>
            <a:ext cx="45720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7083"/>
              </a:buClr>
              <a:buSzPts val="1275"/>
              <a:buFont typeface="Arial"/>
              <a:buNone/>
            </a:pPr>
            <a:r>
              <a:rPr b="0" i="0" lang="es-PA" sz="1275" u="none" cap="none" strike="noStrike">
                <a:solidFill>
                  <a:srgbClr val="587083"/>
                </a:solidFill>
                <a:latin typeface="Arial"/>
                <a:ea typeface="Arial"/>
                <a:cs typeface="Arial"/>
                <a:sym typeface="Arial"/>
              </a:rPr>
              <a:t>Solicitar la supresión cuando corresponda.</a:t>
            </a:r>
            <a:endParaRPr/>
          </a:p>
        </p:txBody>
      </p:sp>
      <p:sp>
        <p:nvSpPr>
          <p:cNvPr id="214" name="Google Shape;214;p6"/>
          <p:cNvSpPr/>
          <p:nvPr/>
        </p:nvSpPr>
        <p:spPr>
          <a:xfrm>
            <a:off x="4476750" y="3895725"/>
            <a:ext cx="438150" cy="400050"/>
          </a:xfrm>
          <a:prstGeom prst="ellipse">
            <a:avLst/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6"/>
          <p:cNvSpPr/>
          <p:nvPr/>
        </p:nvSpPr>
        <p:spPr>
          <a:xfrm>
            <a:off x="4476750" y="3895725"/>
            <a:ext cx="438150" cy="400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25"/>
              <a:buFont typeface="Arial"/>
              <a:buNone/>
            </a:pPr>
            <a:r>
              <a:rPr b="1" i="0" lang="es-PA" sz="1425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</a:t>
            </a:r>
            <a:endParaRPr/>
          </a:p>
        </p:txBody>
      </p:sp>
      <p:sp>
        <p:nvSpPr>
          <p:cNvPr id="216" name="Google Shape;216;p6"/>
          <p:cNvSpPr/>
          <p:nvPr/>
        </p:nvSpPr>
        <p:spPr>
          <a:xfrm>
            <a:off x="5067300" y="3886200"/>
            <a:ext cx="1428750" cy="22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350"/>
              <a:buFont typeface="Arial"/>
              <a:buNone/>
            </a:pPr>
            <a:r>
              <a:rPr b="1" i="0" lang="es-PA" sz="1350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Oposición</a:t>
            </a:r>
            <a:endParaRPr/>
          </a:p>
        </p:txBody>
      </p:sp>
      <p:sp>
        <p:nvSpPr>
          <p:cNvPr id="217" name="Google Shape;217;p6"/>
          <p:cNvSpPr/>
          <p:nvPr/>
        </p:nvSpPr>
        <p:spPr>
          <a:xfrm>
            <a:off x="6534150" y="3886200"/>
            <a:ext cx="45720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7083"/>
              </a:buClr>
              <a:buSzPts val="1275"/>
              <a:buFont typeface="Arial"/>
              <a:buNone/>
            </a:pPr>
            <a:r>
              <a:rPr b="0" i="0" lang="es-PA" sz="1275" u="none" cap="none" strike="noStrike">
                <a:solidFill>
                  <a:srgbClr val="587083"/>
                </a:solidFill>
                <a:latin typeface="Arial"/>
                <a:ea typeface="Arial"/>
                <a:cs typeface="Arial"/>
                <a:sym typeface="Arial"/>
              </a:rPr>
              <a:t>Cuestionar determinados usos.</a:t>
            </a:r>
            <a:endParaRPr/>
          </a:p>
        </p:txBody>
      </p:sp>
      <p:sp>
        <p:nvSpPr>
          <p:cNvPr id="218" name="Google Shape;218;p6"/>
          <p:cNvSpPr/>
          <p:nvPr/>
        </p:nvSpPr>
        <p:spPr>
          <a:xfrm>
            <a:off x="4476750" y="4438650"/>
            <a:ext cx="438150" cy="400050"/>
          </a:xfrm>
          <a:prstGeom prst="ellipse">
            <a:avLst/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6"/>
          <p:cNvSpPr/>
          <p:nvPr/>
        </p:nvSpPr>
        <p:spPr>
          <a:xfrm>
            <a:off x="4476750" y="4438650"/>
            <a:ext cx="438150" cy="400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25"/>
              <a:buFont typeface="Arial"/>
              <a:buNone/>
            </a:pPr>
            <a:r>
              <a:rPr b="1" i="0" lang="es-PA" sz="1425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</a:t>
            </a:r>
            <a:endParaRPr/>
          </a:p>
        </p:txBody>
      </p:sp>
      <p:sp>
        <p:nvSpPr>
          <p:cNvPr id="220" name="Google Shape;220;p6"/>
          <p:cNvSpPr/>
          <p:nvPr/>
        </p:nvSpPr>
        <p:spPr>
          <a:xfrm>
            <a:off x="5067300" y="4429125"/>
            <a:ext cx="1428750" cy="22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350"/>
              <a:buFont typeface="Arial"/>
              <a:buNone/>
            </a:pPr>
            <a:r>
              <a:rPr b="1" i="0" lang="es-PA" sz="1350" u="none" cap="none" strike="noStrike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Portabilidad</a:t>
            </a:r>
            <a:endParaRPr/>
          </a:p>
        </p:txBody>
      </p:sp>
      <p:sp>
        <p:nvSpPr>
          <p:cNvPr id="221" name="Google Shape;221;p6"/>
          <p:cNvSpPr/>
          <p:nvPr/>
        </p:nvSpPr>
        <p:spPr>
          <a:xfrm>
            <a:off x="6534150" y="4429125"/>
            <a:ext cx="45720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7083"/>
              </a:buClr>
              <a:buSzPts val="1275"/>
              <a:buFont typeface="Arial"/>
              <a:buNone/>
            </a:pPr>
            <a:r>
              <a:rPr b="0" i="0" lang="es-PA" sz="1275" u="none" cap="none" strike="noStrike">
                <a:solidFill>
                  <a:srgbClr val="587083"/>
                </a:solidFill>
                <a:latin typeface="Arial"/>
                <a:ea typeface="Arial"/>
                <a:cs typeface="Arial"/>
                <a:sym typeface="Arial"/>
              </a:rPr>
              <a:t>Obtener los datos en los casos aplicables.</a:t>
            </a:r>
            <a:endParaRPr/>
          </a:p>
        </p:txBody>
      </p:sp>
      <p:sp>
        <p:nvSpPr>
          <p:cNvPr id="222" name="Google Shape;222;p6"/>
          <p:cNvSpPr/>
          <p:nvPr/>
        </p:nvSpPr>
        <p:spPr>
          <a:xfrm>
            <a:off x="4476750" y="5219700"/>
            <a:ext cx="6762750" cy="704850"/>
          </a:xfrm>
          <a:prstGeom prst="roundRect">
            <a:avLst>
              <a:gd fmla="val 16216" name="adj"/>
            </a:avLst>
          </a:prstGeom>
          <a:solidFill>
            <a:srgbClr val="153D6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6"/>
          <p:cNvSpPr/>
          <p:nvPr/>
        </p:nvSpPr>
        <p:spPr>
          <a:xfrm>
            <a:off x="4686300" y="5314950"/>
            <a:ext cx="6343650" cy="5143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Arial"/>
              <a:buNone/>
            </a:pPr>
            <a:r>
              <a:rPr b="1" i="0" lang="es-PA" sz="15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La tecnología no debe dificultar un derecho que la Ley ya reconoce.</a:t>
            </a:r>
            <a:endParaRPr b="1" i="0" sz="15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4" name="Google Shape;224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09861" y="74840"/>
            <a:ext cx="3566469" cy="6218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7"/>
          <p:cNvSpPr/>
          <p:nvPr/>
        </p:nvSpPr>
        <p:spPr>
          <a:xfrm>
            <a:off x="533400" y="666750"/>
            <a:ext cx="11125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53D6F"/>
              </a:buClr>
              <a:buSzPts val="2850"/>
              <a:buFont typeface="Arial"/>
              <a:buNone/>
            </a:pPr>
            <a:r>
              <a:rPr b="1" lang="es-PA" sz="2850">
                <a:solidFill>
                  <a:srgbClr val="153D6F"/>
                </a:solidFill>
                <a:latin typeface="Arial"/>
                <a:ea typeface="Arial"/>
                <a:cs typeface="Arial"/>
                <a:sym typeface="Arial"/>
              </a:rPr>
              <a:t>Ruta preventiva que Panamá comparte con la región</a:t>
            </a:r>
            <a:endParaRPr/>
          </a:p>
        </p:txBody>
      </p:sp>
      <p:sp>
        <p:nvSpPr>
          <p:cNvPr id="231" name="Google Shape;231;p7"/>
          <p:cNvSpPr/>
          <p:nvPr/>
        </p:nvSpPr>
        <p:spPr>
          <a:xfrm>
            <a:off x="533400" y="1438275"/>
            <a:ext cx="11125200" cy="28575"/>
          </a:xfrm>
          <a:prstGeom prst="rect">
            <a:avLst/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7"/>
          <p:cNvSpPr/>
          <p:nvPr/>
        </p:nvSpPr>
        <p:spPr>
          <a:xfrm>
            <a:off x="11144250" y="6362700"/>
            <a:ext cx="514350" cy="19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526777"/>
              </a:buClr>
              <a:buSzPts val="975"/>
              <a:buFont typeface="Arial"/>
              <a:buNone/>
            </a:pPr>
            <a:r>
              <a:rPr b="1" lang="es-PA" sz="975">
                <a:solidFill>
                  <a:srgbClr val="526777"/>
                </a:solidFill>
                <a:latin typeface="Arial"/>
                <a:ea typeface="Arial"/>
                <a:cs typeface="Arial"/>
                <a:sym typeface="Arial"/>
              </a:rPr>
              <a:t>07</a:t>
            </a:r>
            <a:endParaRPr/>
          </a:p>
        </p:txBody>
      </p:sp>
      <p:sp>
        <p:nvSpPr>
          <p:cNvPr id="233" name="Google Shape;233;p7"/>
          <p:cNvSpPr/>
          <p:nvPr/>
        </p:nvSpPr>
        <p:spPr>
          <a:xfrm>
            <a:off x="533400" y="1752600"/>
            <a:ext cx="457200" cy="457200"/>
          </a:xfrm>
          <a:prstGeom prst="ellipse">
            <a:avLst/>
          </a:prstGeom>
          <a:solidFill>
            <a:srgbClr val="355CA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lang="es-PA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/>
          </a:p>
        </p:txBody>
      </p:sp>
      <p:sp>
        <p:nvSpPr>
          <p:cNvPr id="234" name="Google Shape;234;p7"/>
          <p:cNvSpPr/>
          <p:nvPr/>
        </p:nvSpPr>
        <p:spPr>
          <a:xfrm>
            <a:off x="1162050" y="1752600"/>
            <a:ext cx="10229850" cy="552450"/>
          </a:xfrm>
          <a:prstGeom prst="roundRect">
            <a:avLst>
              <a:gd fmla="val 20690" name="adj"/>
            </a:avLst>
          </a:prstGeom>
          <a:solidFill>
            <a:srgbClr val="EAEFF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7"/>
          <p:cNvSpPr/>
          <p:nvPr/>
        </p:nvSpPr>
        <p:spPr>
          <a:xfrm>
            <a:off x="1390650" y="1790700"/>
            <a:ext cx="1562100" cy="4381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575"/>
              <a:buFont typeface="Arial"/>
              <a:buNone/>
            </a:pPr>
            <a:r>
              <a:rPr b="1" lang="es-PA" sz="1575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endParaRPr/>
          </a:p>
        </p:txBody>
      </p:sp>
      <p:sp>
        <p:nvSpPr>
          <p:cNvPr id="236" name="Google Shape;236;p7"/>
          <p:cNvSpPr/>
          <p:nvPr/>
        </p:nvSpPr>
        <p:spPr>
          <a:xfrm>
            <a:off x="3048000" y="1790700"/>
            <a:ext cx="8020050" cy="4381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lang="es-PA" sz="1425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Finalidad, base jurídica y beneficio concreto</a:t>
            </a:r>
            <a:endParaRPr/>
          </a:p>
        </p:txBody>
      </p:sp>
      <p:sp>
        <p:nvSpPr>
          <p:cNvPr id="237" name="Google Shape;237;p7"/>
          <p:cNvSpPr/>
          <p:nvPr/>
        </p:nvSpPr>
        <p:spPr>
          <a:xfrm>
            <a:off x="533400" y="2476500"/>
            <a:ext cx="457200" cy="457200"/>
          </a:xfrm>
          <a:prstGeom prst="ellipse">
            <a:avLst/>
          </a:prstGeom>
          <a:solidFill>
            <a:srgbClr val="355CA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lang="es-PA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238" name="Google Shape;238;p7"/>
          <p:cNvSpPr/>
          <p:nvPr/>
        </p:nvSpPr>
        <p:spPr>
          <a:xfrm>
            <a:off x="1162050" y="2476500"/>
            <a:ext cx="10229850" cy="552450"/>
          </a:xfrm>
          <a:prstGeom prst="roundRect">
            <a:avLst>
              <a:gd fmla="val 20690" name="adj"/>
            </a:avLst>
          </a:prstGeom>
          <a:solidFill>
            <a:srgbClr val="F4F7F9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7"/>
          <p:cNvSpPr/>
          <p:nvPr/>
        </p:nvSpPr>
        <p:spPr>
          <a:xfrm>
            <a:off x="1390650" y="2514600"/>
            <a:ext cx="1562100" cy="4381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575"/>
              <a:buFont typeface="Arial"/>
              <a:buNone/>
            </a:pPr>
            <a:r>
              <a:rPr b="1" lang="es-PA" sz="1575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Revisar</a:t>
            </a:r>
            <a:endParaRPr/>
          </a:p>
        </p:txBody>
      </p:sp>
      <p:sp>
        <p:nvSpPr>
          <p:cNvPr id="240" name="Google Shape;240;p7"/>
          <p:cNvSpPr/>
          <p:nvPr/>
        </p:nvSpPr>
        <p:spPr>
          <a:xfrm>
            <a:off x="3048000" y="2514600"/>
            <a:ext cx="8020050" cy="4381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lang="es-PA" sz="1425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Datos necesarios y posibles riesgos</a:t>
            </a:r>
            <a:endParaRPr/>
          </a:p>
        </p:txBody>
      </p:sp>
      <p:sp>
        <p:nvSpPr>
          <p:cNvPr id="241" name="Google Shape;241;p7"/>
          <p:cNvSpPr/>
          <p:nvPr/>
        </p:nvSpPr>
        <p:spPr>
          <a:xfrm>
            <a:off x="533400" y="3200400"/>
            <a:ext cx="457200" cy="457200"/>
          </a:xfrm>
          <a:prstGeom prst="ellipse">
            <a:avLst/>
          </a:prstGeom>
          <a:solidFill>
            <a:srgbClr val="355CA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lang="es-PA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  <p:sp>
        <p:nvSpPr>
          <p:cNvPr id="242" name="Google Shape;242;p7"/>
          <p:cNvSpPr/>
          <p:nvPr/>
        </p:nvSpPr>
        <p:spPr>
          <a:xfrm>
            <a:off x="1162050" y="3200400"/>
            <a:ext cx="10229850" cy="552450"/>
          </a:xfrm>
          <a:prstGeom prst="roundRect">
            <a:avLst>
              <a:gd fmla="val 20690" name="adj"/>
            </a:avLst>
          </a:prstGeom>
          <a:solidFill>
            <a:srgbClr val="EAEFF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7"/>
          <p:cNvSpPr/>
          <p:nvPr/>
        </p:nvSpPr>
        <p:spPr>
          <a:xfrm>
            <a:off x="1390650" y="3238500"/>
            <a:ext cx="1562100" cy="4381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575"/>
              <a:buFont typeface="Arial"/>
              <a:buNone/>
            </a:pPr>
            <a:r>
              <a:rPr b="1" lang="es-PA" sz="1575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Contratar</a:t>
            </a:r>
            <a:endParaRPr/>
          </a:p>
        </p:txBody>
      </p:sp>
      <p:sp>
        <p:nvSpPr>
          <p:cNvPr id="244" name="Google Shape;244;p7"/>
          <p:cNvSpPr/>
          <p:nvPr/>
        </p:nvSpPr>
        <p:spPr>
          <a:xfrm>
            <a:off x="3048000" y="3238500"/>
            <a:ext cx="8020050" cy="4381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lang="es-PA" sz="1425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Responsabilidades, seguridad y límites de reutilización</a:t>
            </a:r>
            <a:endParaRPr/>
          </a:p>
        </p:txBody>
      </p:sp>
      <p:sp>
        <p:nvSpPr>
          <p:cNvPr id="245" name="Google Shape;245;p7"/>
          <p:cNvSpPr/>
          <p:nvPr/>
        </p:nvSpPr>
        <p:spPr>
          <a:xfrm>
            <a:off x="533400" y="3924300"/>
            <a:ext cx="457200" cy="457200"/>
          </a:xfrm>
          <a:prstGeom prst="ellipse">
            <a:avLst/>
          </a:prstGeom>
          <a:solidFill>
            <a:srgbClr val="355CA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lang="es-PA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/>
          </a:p>
        </p:txBody>
      </p:sp>
      <p:sp>
        <p:nvSpPr>
          <p:cNvPr id="246" name="Google Shape;246;p7"/>
          <p:cNvSpPr/>
          <p:nvPr/>
        </p:nvSpPr>
        <p:spPr>
          <a:xfrm>
            <a:off x="1162050" y="3924300"/>
            <a:ext cx="10229850" cy="552450"/>
          </a:xfrm>
          <a:prstGeom prst="roundRect">
            <a:avLst>
              <a:gd fmla="val 20690" name="adj"/>
            </a:avLst>
          </a:prstGeom>
          <a:solidFill>
            <a:srgbClr val="F4F7F9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7"/>
          <p:cNvSpPr/>
          <p:nvPr/>
        </p:nvSpPr>
        <p:spPr>
          <a:xfrm>
            <a:off x="1390650" y="3962400"/>
            <a:ext cx="1562100" cy="4381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575"/>
              <a:buFont typeface="Arial"/>
              <a:buNone/>
            </a:pPr>
            <a:r>
              <a:rPr b="1" lang="es-PA" sz="1575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Explicar</a:t>
            </a:r>
            <a:endParaRPr/>
          </a:p>
        </p:txBody>
      </p:sp>
      <p:sp>
        <p:nvSpPr>
          <p:cNvPr id="248" name="Google Shape;248;p7"/>
          <p:cNvSpPr/>
          <p:nvPr/>
        </p:nvSpPr>
        <p:spPr>
          <a:xfrm>
            <a:off x="3048000" y="3962400"/>
            <a:ext cx="8020050" cy="4381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lang="es-PA" sz="1425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Información clara para menores y responsables</a:t>
            </a:r>
            <a:endParaRPr/>
          </a:p>
        </p:txBody>
      </p:sp>
      <p:sp>
        <p:nvSpPr>
          <p:cNvPr id="249" name="Google Shape;249;p7"/>
          <p:cNvSpPr/>
          <p:nvPr/>
        </p:nvSpPr>
        <p:spPr>
          <a:xfrm>
            <a:off x="533400" y="4648200"/>
            <a:ext cx="457200" cy="457200"/>
          </a:xfrm>
          <a:prstGeom prst="ellipse">
            <a:avLst/>
          </a:prstGeom>
          <a:solidFill>
            <a:srgbClr val="355CA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lang="es-PA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/>
          </a:p>
        </p:txBody>
      </p:sp>
      <p:sp>
        <p:nvSpPr>
          <p:cNvPr id="250" name="Google Shape;250;p7"/>
          <p:cNvSpPr/>
          <p:nvPr/>
        </p:nvSpPr>
        <p:spPr>
          <a:xfrm>
            <a:off x="1162050" y="4648200"/>
            <a:ext cx="10229850" cy="552450"/>
          </a:xfrm>
          <a:prstGeom prst="roundRect">
            <a:avLst>
              <a:gd fmla="val 20690" name="adj"/>
            </a:avLst>
          </a:prstGeom>
          <a:solidFill>
            <a:srgbClr val="EAEFF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7"/>
          <p:cNvSpPr/>
          <p:nvPr/>
        </p:nvSpPr>
        <p:spPr>
          <a:xfrm>
            <a:off x="1390650" y="4686300"/>
            <a:ext cx="1562100" cy="4381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575"/>
              <a:buFont typeface="Arial"/>
              <a:buNone/>
            </a:pPr>
            <a:r>
              <a:rPr b="1" lang="es-PA" sz="1575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Comprobar</a:t>
            </a:r>
            <a:endParaRPr/>
          </a:p>
        </p:txBody>
      </p:sp>
      <p:sp>
        <p:nvSpPr>
          <p:cNvPr id="252" name="Google Shape;252;p7"/>
          <p:cNvSpPr/>
          <p:nvPr/>
        </p:nvSpPr>
        <p:spPr>
          <a:xfrm>
            <a:off x="3048000" y="4686300"/>
            <a:ext cx="8020050" cy="4381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lang="es-PA" sz="1425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Derechos, seguridad e incidentes</a:t>
            </a:r>
            <a:endParaRPr/>
          </a:p>
        </p:txBody>
      </p:sp>
      <p:sp>
        <p:nvSpPr>
          <p:cNvPr id="253" name="Google Shape;253;p7"/>
          <p:cNvSpPr/>
          <p:nvPr/>
        </p:nvSpPr>
        <p:spPr>
          <a:xfrm>
            <a:off x="533400" y="5372100"/>
            <a:ext cx="457200" cy="457200"/>
          </a:xfrm>
          <a:prstGeom prst="ellipse">
            <a:avLst/>
          </a:prstGeom>
          <a:solidFill>
            <a:srgbClr val="355CA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lang="es-PA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/>
          </a:p>
        </p:txBody>
      </p:sp>
      <p:sp>
        <p:nvSpPr>
          <p:cNvPr id="254" name="Google Shape;254;p7"/>
          <p:cNvSpPr/>
          <p:nvPr/>
        </p:nvSpPr>
        <p:spPr>
          <a:xfrm>
            <a:off x="1162050" y="5372100"/>
            <a:ext cx="10229850" cy="552450"/>
          </a:xfrm>
          <a:prstGeom prst="roundRect">
            <a:avLst>
              <a:gd fmla="val 20690" name="adj"/>
            </a:avLst>
          </a:prstGeom>
          <a:solidFill>
            <a:srgbClr val="F4F7F9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7"/>
          <p:cNvSpPr/>
          <p:nvPr/>
        </p:nvSpPr>
        <p:spPr>
          <a:xfrm>
            <a:off x="1390650" y="5410200"/>
            <a:ext cx="1562100" cy="4381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73E72"/>
              </a:buClr>
              <a:buSzPts val="1575"/>
              <a:buFont typeface="Arial"/>
              <a:buNone/>
            </a:pPr>
            <a:r>
              <a:rPr b="1" lang="es-PA" sz="1575">
                <a:solidFill>
                  <a:srgbClr val="173E72"/>
                </a:solidFill>
                <a:latin typeface="Arial"/>
                <a:ea typeface="Arial"/>
                <a:cs typeface="Arial"/>
                <a:sym typeface="Arial"/>
              </a:rPr>
              <a:t>Cerrar</a:t>
            </a:r>
            <a:endParaRPr/>
          </a:p>
        </p:txBody>
      </p:sp>
      <p:sp>
        <p:nvSpPr>
          <p:cNvPr id="256" name="Google Shape;256;p7"/>
          <p:cNvSpPr/>
          <p:nvPr/>
        </p:nvSpPr>
        <p:spPr>
          <a:xfrm>
            <a:off x="3048000" y="5410200"/>
            <a:ext cx="8020050" cy="4381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425"/>
              <a:buFont typeface="Arial"/>
              <a:buNone/>
            </a:pPr>
            <a:r>
              <a:rPr b="0" lang="es-PA" sz="1425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Portabilidad, borrado y evidencia</a:t>
            </a:r>
            <a:endParaRPr b="0" sz="1425">
              <a:solidFill>
                <a:srgbClr val="102A4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7" name="Google Shape;257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63557" y="212952"/>
            <a:ext cx="3566469" cy="621846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7"/>
          <p:cNvSpPr/>
          <p:nvPr/>
        </p:nvSpPr>
        <p:spPr>
          <a:xfrm>
            <a:off x="533400" y="6120000"/>
            <a:ext cx="10858500" cy="3291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102A43"/>
              </a:buClr>
              <a:buSzPts val="1600"/>
              <a:buFont typeface="Arial"/>
              <a:buNone/>
            </a:pPr>
            <a:r>
              <a:rPr b="1" lang="es-PA" sz="1600">
                <a:solidFill>
                  <a:srgbClr val="102A43"/>
                </a:solidFill>
                <a:latin typeface="Arial"/>
                <a:ea typeface="Arial"/>
                <a:cs typeface="Arial"/>
                <a:sym typeface="Arial"/>
              </a:rPr>
              <a:t>La prevención se construye antes de usar la herramienta, no después del incidente.</a:t>
            </a:r>
            <a:endParaRPr/>
          </a:p>
        </p:txBody>
      </p:sp>
      <p:sp>
        <p:nvSpPr>
          <p:cNvPr id="259" name="Google Shape;259;p7"/>
          <p:cNvSpPr/>
          <p:nvPr/>
        </p:nvSpPr>
        <p:spPr>
          <a:xfrm>
            <a:off x="1257300" y="1857756"/>
            <a:ext cx="66659" cy="342900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7"/>
          <p:cNvSpPr/>
          <p:nvPr/>
        </p:nvSpPr>
        <p:spPr>
          <a:xfrm>
            <a:off x="1257300" y="2581655"/>
            <a:ext cx="66659" cy="342900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7"/>
          <p:cNvSpPr/>
          <p:nvPr/>
        </p:nvSpPr>
        <p:spPr>
          <a:xfrm>
            <a:off x="1257300" y="3305556"/>
            <a:ext cx="66659" cy="342900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7"/>
          <p:cNvSpPr/>
          <p:nvPr/>
        </p:nvSpPr>
        <p:spPr>
          <a:xfrm>
            <a:off x="1257300" y="4029456"/>
            <a:ext cx="66659" cy="342900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7"/>
          <p:cNvSpPr/>
          <p:nvPr/>
        </p:nvSpPr>
        <p:spPr>
          <a:xfrm>
            <a:off x="1257300" y="4753355"/>
            <a:ext cx="66659" cy="342900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7"/>
          <p:cNvSpPr/>
          <p:nvPr/>
        </p:nvSpPr>
        <p:spPr>
          <a:xfrm>
            <a:off x="1257300" y="5477256"/>
            <a:ext cx="66659" cy="342900"/>
          </a:xfrm>
          <a:prstGeom prst="roundRect">
            <a:avLst>
              <a:gd fmla="val 50000" name="adj"/>
            </a:avLst>
          </a:prstGeom>
          <a:solidFill>
            <a:srgbClr val="355CA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Google Shape;26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8"/>
          <p:cNvSpPr txBox="1"/>
          <p:nvPr/>
        </p:nvSpPr>
        <p:spPr>
          <a:xfrm>
            <a:off x="201478" y="3776352"/>
            <a:ext cx="9655041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A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Porque cuando hablamos de niñez, no hablamos solo de usuarios digitales; hablamos de vidas en formación, de familias que confían y de una generación que merece crecer en espacios digitales más seguros, más respetuosos y más humanos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" name="Google Shape;275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376" y="0"/>
            <a:ext cx="12073247" cy="71073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1499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1" name="Google Shape;281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16594" y="531891"/>
            <a:ext cx="9958812" cy="57942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2026-08-14T19:02:59Z</dcterms:created>
  <dc:creator>Walnut Exporter</dc:creator>
</cp:coreProperties>
</file>