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76" r:id="rId2"/>
    <p:sldId id="258" r:id="rId3"/>
    <p:sldId id="292" r:id="rId4"/>
    <p:sldId id="293" r:id="rId5"/>
    <p:sldId id="323" r:id="rId6"/>
    <p:sldId id="336" r:id="rId7"/>
    <p:sldId id="345" r:id="rId8"/>
    <p:sldId id="304" r:id="rId9"/>
    <p:sldId id="346" r:id="rId10"/>
    <p:sldId id="347" r:id="rId11"/>
    <p:sldId id="356" r:id="rId12"/>
    <p:sldId id="348" r:id="rId13"/>
    <p:sldId id="349" r:id="rId14"/>
    <p:sldId id="357" r:id="rId15"/>
    <p:sldId id="319" r:id="rId16"/>
    <p:sldId id="312" r:id="rId17"/>
  </p:sldIdLst>
  <p:sldSz cx="9144000" cy="6858000" type="letter"/>
  <p:notesSz cx="6858000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ahoma" pitchFamily="-89" charset="0"/>
        <a:ea typeface="Arial" pitchFamily="-89" charset="0"/>
        <a:cs typeface="Arial" pitchFamily="-89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3"/>
    <p:restoredTop sz="94628"/>
  </p:normalViewPr>
  <p:slideViewPr>
    <p:cSldViewPr>
      <p:cViewPr varScale="1">
        <p:scale>
          <a:sx n="115" d="100"/>
          <a:sy n="115" d="100"/>
        </p:scale>
        <p:origin x="7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80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fld id="{E6B6D486-6436-144F-AE6D-093BC3E97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30700"/>
            <a:ext cx="54864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fld id="{D4738AAA-889C-C341-AD17-026D78B5D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Arial" pitchFamily="-1" charset="0"/>
        <a:cs typeface="Arial" pitchFamily="-1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Arial" pitchFamily="-1" charset="0"/>
        <a:cs typeface="Arial" pitchFamily="-1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Arial" pitchFamily="-1" charset="0"/>
        <a:cs typeface="Arial" pitchFamily="-1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Arial" pitchFamily="-1" charset="0"/>
        <a:cs typeface="Arial" pitchFamily="-1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Arial" pitchFamily="-1" charset="0"/>
        <a:cs typeface="Arial" pitchFamily="-1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685FA1-C42C-EF49-B1E7-0032E11CFD88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13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904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14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7727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F746E-BDBF-6741-81A6-52B9C294F891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15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2ECC6A-E8BB-AD4F-B593-DEAE67DC1C21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16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190A50-60E6-A949-B6E7-020A4E35FD01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2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BD48E0-F9E4-7A45-96B3-36C081BAAD7A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3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7805A5-8238-8642-BE92-E8CB30AEF1C7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6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8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9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489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10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867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11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207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D9704-6A56-1449-AC3C-761DFD76A3FD}" type="slidenum">
              <a:rPr lang="en-US">
                <a:latin typeface="Arial" pitchFamily="-89" charset="0"/>
                <a:ea typeface="Arial" pitchFamily="-89" charset="0"/>
                <a:cs typeface="Arial" pitchFamily="-89" charset="0"/>
              </a:rPr>
              <a:pPr/>
              <a:t>12</a:t>
            </a:fld>
            <a:endParaRPr lang="en-US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CA">
              <a:latin typeface="Arial" pitchFamily="-89" charset="0"/>
              <a:ea typeface="Arial" pitchFamily="-89" charset="0"/>
              <a:cs typeface="Arial" pitchFamily="-8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62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GB">
                  <a:latin typeface="Tahoma" pitchFamily="-1" charset="0"/>
                  <a:ea typeface="Arial" pitchFamily="-1" charset="0"/>
                  <a:cs typeface="Arial" pitchFamily="-1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GB">
                  <a:latin typeface="Tahoma" pitchFamily="-1" charset="0"/>
                  <a:ea typeface="Arial" pitchFamily="-1" charset="0"/>
                  <a:cs typeface="Arial" pitchFamily="-1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GB">
                  <a:latin typeface="Tahoma" pitchFamily="-1" charset="0"/>
                  <a:ea typeface="Arial" pitchFamily="-1" charset="0"/>
                  <a:cs typeface="Arial" pitchFamily="-1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GB">
                  <a:latin typeface="Tahoma" pitchFamily="-1" charset="0"/>
                  <a:ea typeface="Arial" pitchFamily="-1" charset="0"/>
                  <a:cs typeface="Arial" pitchFamily="-1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>
                <a:latin typeface="Tahoma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>
                <a:latin typeface="Tahoma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>
                <a:latin typeface="Tahoma" pitchFamily="-1" charset="0"/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-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2FB395B-1292-3347-9242-D91473BC1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BF619-0A8D-444D-97DB-7EDABB0C4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33D16-C443-4D44-8BE1-4E3929037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1041F-0665-1648-A8FF-4E6FF8B9B7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4F81-D09D-2447-9DEC-6C8A5320B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4EDF6-6EDD-F349-8A03-CFA843719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2F295-C561-3140-8578-482B7C1CA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9D425-79CF-6649-B0DE-01C4FD50F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35BED-5DB5-454E-BBCF-E615A26DFC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07318-690C-BE41-B7E7-C691978AD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ACB69-6549-4D43-8E7E-9E38A18F2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kumimoji="1" lang="en-CA" sz="2400">
              <a:latin typeface="Tahoma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Tahoma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ahoma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ahoma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fld id="{47ADAA39-74C8-B041-8261-30CAFE689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-1" charset="0"/>
          <a:ea typeface="Arial" pitchFamily="-1" charset="0"/>
          <a:cs typeface="Arial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-89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-89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-89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-89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89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-1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toby@law-democracy.or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law-democracy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057400"/>
            <a:ext cx="7772400" cy="990600"/>
          </a:xfrm>
        </p:spPr>
        <p:txBody>
          <a:bodyPr/>
          <a:lstStyle/>
          <a:p>
            <a:pPr algn="ctr"/>
            <a:r>
              <a:rPr lang="en-US" sz="2400" b="1" dirty="0"/>
              <a:t>Webinar on </a:t>
            </a:r>
            <a:r>
              <a:rPr lang="en-GB" sz="2400" b="1" dirty="0"/>
              <a:t>Transparency Without Borders: Global Experiences in Access to Information</a:t>
            </a:r>
            <a:r>
              <a:rPr lang="en-CA" sz="2400" b="1" dirty="0"/>
              <a:t> </a:t>
            </a:r>
            <a:endParaRPr lang="en-US" sz="2400" b="1" dirty="0"/>
          </a:p>
        </p:txBody>
      </p:sp>
      <p:sp>
        <p:nvSpPr>
          <p:cNvPr id="15363" name="TextBox 6"/>
          <p:cNvSpPr txBox="1">
            <a:spLocks noChangeArrowheads="1"/>
          </p:cNvSpPr>
          <p:nvPr/>
        </p:nvSpPr>
        <p:spPr bwMode="auto">
          <a:xfrm>
            <a:off x="0" y="3733800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ATI Empowerment for </a:t>
            </a:r>
            <a:r>
              <a:rPr lang="en-CA" sz="2000" b="1" dirty="0">
                <a:solidFill>
                  <a:schemeClr val="tx2"/>
                </a:solidFill>
              </a:rPr>
              <a:t>Groups in Situations </a:t>
            </a:r>
            <a:r>
              <a:rPr lang="en-CA" sz="2000" b="1">
                <a:solidFill>
                  <a:schemeClr val="tx2"/>
                </a:solidFill>
              </a:rPr>
              <a:t>of Vulnerability</a:t>
            </a:r>
          </a:p>
          <a:p>
            <a:pPr algn="ctr"/>
            <a:endParaRPr lang="en-GB" sz="2000" dirty="0"/>
          </a:p>
          <a:p>
            <a:pPr algn="ctr">
              <a:defRPr/>
            </a:pPr>
            <a:r>
              <a:rPr lang="en-GB" sz="2000" b="1" dirty="0">
                <a:solidFill>
                  <a:schemeClr val="tx2"/>
                </a:solidFill>
              </a:rPr>
              <a:t>6 October 2025</a:t>
            </a:r>
          </a:p>
          <a:p>
            <a:pPr algn="ctr">
              <a:defRPr/>
            </a:pPr>
            <a:endParaRPr lang="en-GB" sz="2400" dirty="0"/>
          </a:p>
          <a:p>
            <a:pPr algn="ctr">
              <a:defRPr/>
            </a:pPr>
            <a:r>
              <a:rPr lang="en-GB" sz="2400" dirty="0"/>
              <a:t>Toby Mendel</a:t>
            </a:r>
            <a:endParaRPr lang="en-US" sz="2400" kern="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algn="ctr">
              <a:defRPr/>
            </a:pPr>
            <a:r>
              <a:rPr lang="en-US" sz="2400" kern="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/>
              </a:rPr>
              <a:t>Executive Director</a:t>
            </a:r>
          </a:p>
        </p:txBody>
      </p:sp>
      <p:pic>
        <p:nvPicPr>
          <p:cNvPr id="15364" name="Picture 7" descr="small_lawdem_final_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914400"/>
            <a:ext cx="5105400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Benefits of RTI: Accountability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/>
              <a:t>Another historic rationale for RTI: cannot hold public actors to account if we don’t know what they are doing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Again, often the local level most important for vulnerable groups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Example from </a:t>
            </a:r>
            <a:r>
              <a:rPr lang="en-CA" sz="2400" dirty="0" err="1"/>
              <a:t>Thati</a:t>
            </a:r>
            <a:r>
              <a:rPr lang="en-CA" sz="2400" dirty="0"/>
              <a:t> Baal Village in India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Local population were frustrated that a local teacher was not attending school or distributing scholarship money to students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Request for information about attendance led the responsible government officer to attend the 46 student school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Found the teacher absent and students not receiving scholarships so took action to address it</a:t>
            </a:r>
          </a:p>
          <a:p>
            <a:pPr eaLnBrk="1" hangingPunct="1"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9243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Benefits of RTI: Accountability, cont’d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/>
              <a:t>Example from </a:t>
            </a:r>
            <a:r>
              <a:rPr lang="en-CA" sz="2400" dirty="0"/>
              <a:t>Chiapas, Mexico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A local clinic lacked a doctor and medical supplies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Request for information revealed what the clinic was supposed to be receiving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The local community was mobilised and the doctor and supplies were eventually allocated</a:t>
            </a:r>
          </a:p>
          <a:p>
            <a:pPr eaLnBrk="1" hangingPunct="1"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0867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Benefits of RTI: Corruption 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Yet a third very important rationale for RTI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Stories often focus on high-profile corruption but local corruption is often what hurts vulnerable groups the most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Example from Rajasthan, India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Local officials were stealing funds being allocated to development projects and to feed the poor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RTI requests revealed that local people had signed for wages for the work or for the food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Activists held local meetings: the payment rolls were read out and the “beneficiaries” indicated they had received nothing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This led to punishment of the officials and had a broad impact in ending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4143829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Benefits of RTI: Health and Safety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/>
              <a:t>RTI can either lead to accountability for health and safety risks, preventing further harm, or to prevention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Example from </a:t>
            </a:r>
            <a:r>
              <a:rPr lang="en-CA" sz="2400" dirty="0"/>
              <a:t>Sri Lanka’s </a:t>
            </a:r>
            <a:r>
              <a:rPr lang="en-CA" sz="2400" dirty="0" err="1"/>
              <a:t>Meethotamulla</a:t>
            </a:r>
            <a:r>
              <a:rPr lang="en-CA" sz="2400" dirty="0"/>
              <a:t> District: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A 90m crest in a 22-acre trash mountain collapsed killing several poor people working there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Using RTI, a media outlet managed to find out and expose irregularities 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The authorities reacted by addressing the irregularities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33047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Benefits of RTI: Environment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/>
              <a:t>Environmental activists were among the most active early RTI campaigners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RTI has been used, among other things, to expose what has come to be called environmental racism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Example from Nova Scotia, Canada:</a:t>
            </a:r>
            <a:endParaRPr lang="en-CA" sz="2400" dirty="0"/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The government approved a plan for natural gas storage in salt deposits near a river flowing through an indigenous area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An RTI request showed that company records indicated this would result in salinity levels 6 times greater than was safe for fish</a:t>
            </a:r>
          </a:p>
          <a:p>
            <a:pPr lvl="1" eaLnBrk="1" hangingPunct="1">
              <a:spcAft>
                <a:spcPts val="600"/>
              </a:spcAft>
            </a:pPr>
            <a:r>
              <a:rPr lang="en-CA" sz="2000" dirty="0"/>
              <a:t>The approval was cancelled after local campaigning based on that information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40185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858000" cy="1143000"/>
          </a:xfrm>
        </p:spPr>
        <p:txBody>
          <a:bodyPr/>
          <a:lstStyle/>
          <a:p>
            <a:pPr eaLnBrk="1" hangingPunct="1"/>
            <a:r>
              <a:rPr lang="en-US" sz="2800" b="1" dirty="0"/>
              <a:t>Key RTI Features for Vulnerable Use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81200"/>
            <a:ext cx="8001000" cy="4876800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folHlink"/>
              </a:buClr>
              <a:buSzPct val="60000"/>
              <a:buFont typeface="Wingdings" pitchFamily="-1" charset="2"/>
              <a:buChar char="n"/>
              <a:defRPr/>
            </a:pPr>
            <a:r>
              <a:rPr lang="en-US" sz="2400" dirty="0"/>
              <a:t>Access needs to be inclusive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Citizens versions of records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Proactive disclosure which is geographically and technologically accessible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Disclosure in local languages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folHlink"/>
              </a:buClr>
              <a:buSzPct val="60000"/>
              <a:buFont typeface="Wingdings" pitchFamily="-1" charset="2"/>
              <a:buChar char="n"/>
              <a:defRPr/>
            </a:pPr>
            <a:r>
              <a:rPr lang="en-US" sz="2400" dirty="0"/>
              <a:t>Accessible systems for requesting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Assistance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Online systems available on mobile phones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Social barriers, e.g. female information officers and commissioners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400" dirty="0"/>
              <a:t>Awareness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Need culturally appropriate outreach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Wingdings" pitchFamily="-1" charset="2"/>
              <a:buChar char="n"/>
              <a:defRPr/>
            </a:pPr>
            <a:r>
              <a:rPr lang="en-US" sz="2000" dirty="0"/>
              <a:t>Community-based approach (e.g. adapting messages for women or different groups)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  <a:buFont typeface="Wingdings" pitchFamily="-1" charset="2"/>
              <a:buChar char="n"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914400"/>
            <a:ext cx="8305800" cy="1524000"/>
          </a:xfrm>
        </p:spPr>
        <p:txBody>
          <a:bodyPr/>
          <a:lstStyle/>
          <a:p>
            <a:pPr algn="ctr" eaLnBrk="1" hangingPunct="1"/>
            <a:r>
              <a:rPr lang="en-GB" sz="4800" b="1"/>
              <a:t>Thank you</a:t>
            </a:r>
            <a:endParaRPr lang="en-US" sz="4800" b="1"/>
          </a:p>
        </p:txBody>
      </p:sp>
      <p:sp>
        <p:nvSpPr>
          <p:cNvPr id="57347" name="TextBox 6"/>
          <p:cNvSpPr txBox="1">
            <a:spLocks noChangeArrowheads="1"/>
          </p:cNvSpPr>
          <p:nvPr/>
        </p:nvSpPr>
        <p:spPr bwMode="auto">
          <a:xfrm>
            <a:off x="0" y="3733800"/>
            <a:ext cx="914400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solidFill>
                  <a:schemeClr val="tx2"/>
                </a:solidFill>
              </a:rPr>
              <a:t>Toby Mendel</a:t>
            </a:r>
            <a:r>
              <a:rPr lang="en-US" sz="2400">
                <a:solidFill>
                  <a:schemeClr val="tx2"/>
                </a:solidFill>
              </a:rPr>
              <a:t>, Executive Director, Centre for Law</a:t>
            </a:r>
          </a:p>
          <a:p>
            <a:pPr algn="ctr"/>
            <a:r>
              <a:rPr lang="en-US" sz="2400">
                <a:solidFill>
                  <a:schemeClr val="tx2"/>
                </a:solidFill>
              </a:rPr>
              <a:t>and Democracy</a:t>
            </a:r>
          </a:p>
          <a:p>
            <a:pPr algn="ctr"/>
            <a:endParaRPr lang="en-US" sz="2400">
              <a:solidFill>
                <a:schemeClr val="tx2"/>
              </a:solidFill>
            </a:endParaRPr>
          </a:p>
          <a:p>
            <a:pPr algn="ctr"/>
            <a:endParaRPr lang="en-US" sz="700">
              <a:solidFill>
                <a:schemeClr val="tx2"/>
              </a:solidFill>
            </a:endParaRPr>
          </a:p>
          <a:p>
            <a:pPr algn="ctr"/>
            <a:r>
              <a:rPr lang="fr-FR" sz="2400" u="sng">
                <a:solidFill>
                  <a:schemeClr val="tx2"/>
                </a:solidFill>
                <a:hlinkClick r:id="rId3"/>
              </a:rPr>
              <a:t>toby@law-democracy.org</a:t>
            </a:r>
            <a:endParaRPr lang="fr-FR" sz="2400" u="sng">
              <a:solidFill>
                <a:schemeClr val="tx2"/>
              </a:solidFill>
            </a:endParaRPr>
          </a:p>
          <a:p>
            <a:pPr algn="ctr"/>
            <a:endParaRPr lang="fr-FR" sz="2400" u="sng">
              <a:solidFill>
                <a:schemeClr val="tx2"/>
              </a:solidFill>
            </a:endParaRPr>
          </a:p>
          <a:p>
            <a:pPr algn="ctr"/>
            <a:r>
              <a:rPr lang="en-CA" sz="2400" u="sng">
                <a:solidFill>
                  <a:schemeClr val="tx2"/>
                </a:solidFill>
                <a:hlinkClick r:id="rId4"/>
              </a:rPr>
              <a:t>www.law-democracy.org</a:t>
            </a:r>
            <a:r>
              <a:rPr lang="en-CA" sz="2400" u="sng">
                <a:solidFill>
                  <a:schemeClr val="tx2"/>
                </a:solidFill>
              </a:rPr>
              <a:t> </a:t>
            </a:r>
            <a:endParaRPr lang="fr-FR" sz="2400" u="sng">
              <a:solidFill>
                <a:schemeClr val="tx2"/>
              </a:solidFill>
            </a:endParaRPr>
          </a:p>
          <a:p>
            <a:pPr algn="ctr"/>
            <a:endParaRPr lang="en-US" sz="2400" u="sng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4770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Overview</a:t>
            </a:r>
            <a:endParaRPr lang="en-US" sz="2800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marL="457200" indent="-457200" eaLnBrk="1" hangingPunct="1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GB" sz="2400" dirty="0"/>
              <a:t>Some general points about RTI</a:t>
            </a:r>
          </a:p>
          <a:p>
            <a:pPr marL="457200" indent="-457200" eaLnBrk="1" hangingPunct="1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GB" sz="2400" dirty="0"/>
              <a:t>Specific areas where RTI is important for the vulnerable</a:t>
            </a:r>
          </a:p>
          <a:p>
            <a:pPr marL="457200" indent="-457200" eaLnBrk="1" hangingPunct="1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GB" sz="2400" dirty="0"/>
              <a:t>Some concrete examples of use of RTI to benefit the vulnerable</a:t>
            </a:r>
          </a:p>
          <a:p>
            <a:pPr marL="457200" indent="-457200" eaLnBrk="1" hangingPunct="1">
              <a:spcAft>
                <a:spcPts val="600"/>
              </a:spcAft>
              <a:buFont typeface="+mj-lt"/>
              <a:buAutoNum type="arabicPeriod"/>
              <a:defRPr/>
            </a:pPr>
            <a:r>
              <a:rPr lang="en-GB" sz="2400" dirty="0"/>
              <a:t>Features that are needed for the vulnerable to be able to use RTI laws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477000" cy="1143000"/>
          </a:xfrm>
        </p:spPr>
        <p:txBody>
          <a:bodyPr/>
          <a:lstStyle/>
          <a:p>
            <a:pPr eaLnBrk="1" hangingPunct="1"/>
            <a:r>
              <a:rPr lang="en-US" sz="2800" b="1" dirty="0"/>
              <a:t>General Points about RTI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marL="342900" lvl="1" indent="-342900" eaLnBrk="1" hangingPunct="1">
              <a:spcAft>
                <a:spcPts val="600"/>
              </a:spcAft>
              <a:buClr>
                <a:schemeClr val="folHlink"/>
              </a:buClr>
              <a:buSzPct val="60000"/>
              <a:buFont typeface="Wingdings" pitchFamily="-1" charset="2"/>
              <a:buChar char="n"/>
              <a:defRPr/>
            </a:pPr>
            <a:r>
              <a:rPr lang="en-US" sz="2400" dirty="0"/>
              <a:t>Both enable requests and set a minimum bar for proactive disclosure: both important for the vulnerable</a:t>
            </a:r>
          </a:p>
          <a:p>
            <a:pPr marL="342900" lvl="1" indent="-342900" eaLnBrk="1" hangingPunct="1">
              <a:spcAft>
                <a:spcPts val="600"/>
              </a:spcAft>
              <a:buClr>
                <a:schemeClr val="folHlink"/>
              </a:buClr>
              <a:buSzPct val="60000"/>
              <a:buFont typeface="Wingdings" pitchFamily="-1" charset="2"/>
              <a:buChar char="n"/>
              <a:defRPr/>
            </a:pPr>
            <a:r>
              <a:rPr lang="en-US" sz="2400" dirty="0"/>
              <a:t>Laws: 14 to 141 and counting (Senegal in Sept. 2025)</a:t>
            </a:r>
          </a:p>
          <a:p>
            <a:pPr marL="342900" lvl="1" indent="-342900" eaLnBrk="1" hangingPunct="1">
              <a:spcAft>
                <a:spcPts val="600"/>
              </a:spcAft>
              <a:buClr>
                <a:schemeClr val="folHlink"/>
              </a:buClr>
              <a:buSzPct val="60000"/>
              <a:buFont typeface="Wingdings" pitchFamily="-1" charset="2"/>
              <a:buChar char="n"/>
              <a:defRPr/>
            </a:pPr>
            <a:r>
              <a:rPr lang="en-US" sz="2400" dirty="0"/>
              <a:t>Recognition as a human right</a:t>
            </a:r>
          </a:p>
          <a:p>
            <a:pPr marL="342900" lvl="1" indent="-342900" eaLnBrk="1" hangingPunct="1">
              <a:spcAft>
                <a:spcPts val="600"/>
              </a:spcAft>
              <a:buClr>
                <a:schemeClr val="folHlink"/>
              </a:buClr>
              <a:buSzPct val="60000"/>
              <a:buFont typeface="Wingdings" pitchFamily="-1" charset="2"/>
              <a:buChar char="n"/>
              <a:defRPr/>
            </a:pPr>
            <a:r>
              <a:rPr lang="en-US" sz="2400" dirty="0"/>
              <a:t>Includes access to records (documents), information and data (structured information, like data sheets)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E3EEAB-3F42-D162-4994-67760A608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701275"/>
            <a:ext cx="7772400" cy="545544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8788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6477000" cy="1143000"/>
          </a:xfrm>
        </p:spPr>
        <p:txBody>
          <a:bodyPr/>
          <a:lstStyle/>
          <a:p>
            <a:pPr eaLnBrk="1" hangingPunct="1"/>
            <a:r>
              <a:rPr lang="en-US" sz="2800" b="1" dirty="0"/>
              <a:t>RTI Rating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buNone/>
            </a:pPr>
            <a:r>
              <a:rPr lang="en-US" sz="2400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057400"/>
            <a:ext cx="5715000" cy="4597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CAD815F-B600-9730-12A2-6BA895FC77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600200"/>
            <a:ext cx="6470650" cy="451489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E1D3DE-0E4C-67CC-668D-766AE2BD94CC}"/>
              </a:ext>
            </a:extLst>
          </p:cNvPr>
          <p:cNvSpPr txBox="1"/>
          <p:nvPr/>
        </p:nvSpPr>
        <p:spPr>
          <a:xfrm>
            <a:off x="1143000" y="740780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Score of Laws per 10-point Range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Why Important for Vulnerable Groups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400" dirty="0"/>
              <a:t>RTI laws have been shown to lead to many benefits, which we will canvas in the following slides</a:t>
            </a:r>
          </a:p>
          <a:p>
            <a:pPr eaLnBrk="1" hangingPunct="1">
              <a:spcAft>
                <a:spcPts val="600"/>
              </a:spcAft>
            </a:pPr>
            <a:r>
              <a:rPr lang="en-US" sz="2400" dirty="0"/>
              <a:t>Some general points about RTI and the vulnerable: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Studies show that responses to requests for information often discriminate against women and other vulnerable groups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At the same time, the vulnerable have often used RTI to obtain specific benefits 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000" dirty="0"/>
              <a:t>This generally helps reduce discrimination and supports equality</a:t>
            </a:r>
          </a:p>
          <a:p>
            <a:pPr lvl="1" eaLnBrk="1" hangingPunct="1">
              <a:spcAft>
                <a:spcPts val="600"/>
              </a:spcAft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010400" cy="1143000"/>
          </a:xfrm>
        </p:spPr>
        <p:txBody>
          <a:bodyPr/>
          <a:lstStyle/>
          <a:p>
            <a:pPr eaLnBrk="1" hangingPunct="1"/>
            <a:r>
              <a:rPr lang="en-GB" sz="2800" b="1" dirty="0"/>
              <a:t>Benefits of RTI: Participation</a:t>
            </a:r>
            <a:endParaRPr lang="en-US" sz="2800" b="1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57400"/>
            <a:ext cx="8001000" cy="48006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Widely recognized as a key rationale for RTI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Even if there are formal opportunities to participate, genuine (effective) participation depends on information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Should apply at all levels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For the vulnerable, local level is often the most important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sz="2400" dirty="0"/>
              <a:t>Example from </a:t>
            </a:r>
            <a:r>
              <a:rPr lang="en-CA" sz="2400" dirty="0" err="1"/>
              <a:t>Salima</a:t>
            </a:r>
            <a:r>
              <a:rPr lang="en-CA" sz="2400" dirty="0"/>
              <a:t> District of Malawi 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CA" sz="2000" dirty="0"/>
              <a:t>Poor garbage collection was leading to problems, including disease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CA" sz="2000" dirty="0"/>
              <a:t>Citizens used RTI to find that the contract was not being followed; then approached the local council </a:t>
            </a:r>
          </a:p>
          <a:p>
            <a:pPr lvl="1" eaLnBrk="1" hangingPunct="1">
              <a:spcBef>
                <a:spcPts val="0"/>
              </a:spcBef>
              <a:spcAft>
                <a:spcPts val="600"/>
              </a:spcAft>
            </a:pPr>
            <a:r>
              <a:rPr lang="en-CA" sz="2000" dirty="0"/>
              <a:t>Eventually, the council addressed the problem</a:t>
            </a:r>
            <a:endParaRPr lang="en-US" sz="2000" dirty="0"/>
          </a:p>
          <a:p>
            <a:pPr eaLnBrk="1" hangingPunct="1">
              <a:spcAft>
                <a:spcPts val="6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2839148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5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Arial"/>
        <a:cs typeface="Arial"/>
      </a:majorFont>
      <a:minorFont>
        <a:latin typeface="Tahom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7718</TotalTime>
  <Words>803</Words>
  <Application>Microsoft Macintosh PowerPoint</Application>
  <PresentationFormat>Letter Paper (8.5x11 in)</PresentationFormat>
  <Paragraphs>101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Tahoma</vt:lpstr>
      <vt:lpstr>Wingdings</vt:lpstr>
      <vt:lpstr>Blends</vt:lpstr>
      <vt:lpstr>Webinar on Transparency Without Borders: Global Experiences in Access to Information </vt:lpstr>
      <vt:lpstr>Overview</vt:lpstr>
      <vt:lpstr>General Points about RTI</vt:lpstr>
      <vt:lpstr>PowerPoint Presentation</vt:lpstr>
      <vt:lpstr>PowerPoint Presentation</vt:lpstr>
      <vt:lpstr>RTI Rating</vt:lpstr>
      <vt:lpstr>PowerPoint Presentation</vt:lpstr>
      <vt:lpstr>Why Important for Vulnerable Groups</vt:lpstr>
      <vt:lpstr>Benefits of RTI: Participation</vt:lpstr>
      <vt:lpstr>Benefits of RTI: Accountability</vt:lpstr>
      <vt:lpstr>Benefits of RTI: Accountability, cont’d</vt:lpstr>
      <vt:lpstr>Benefits of RTI: Corruption </vt:lpstr>
      <vt:lpstr>Benefits of RTI: Health and Safety</vt:lpstr>
      <vt:lpstr>Benefits of RTI: Environment</vt:lpstr>
      <vt:lpstr>Key RTI Features for Vulnerable Use</vt:lpstr>
      <vt:lpstr>Thank you</vt:lpstr>
    </vt:vector>
  </TitlesOfParts>
  <Company>The World Bank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Enabling Environment for Social Accountability in Mongolia</dc:title>
  <dc:creator>wb277349</dc:creator>
  <cp:lastModifiedBy>Toby Mendel</cp:lastModifiedBy>
  <cp:revision>110</cp:revision>
  <dcterms:created xsi:type="dcterms:W3CDTF">2021-11-22T11:29:40Z</dcterms:created>
  <dcterms:modified xsi:type="dcterms:W3CDTF">2025-10-03T19:12:07Z</dcterms:modified>
</cp:coreProperties>
</file>