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sldIdLst>
    <p:sldId id="256" r:id="rId2"/>
    <p:sldId id="274" r:id="rId3"/>
    <p:sldId id="308" r:id="rId4"/>
    <p:sldId id="311" r:id="rId5"/>
    <p:sldId id="312" r:id="rId6"/>
    <p:sldId id="315" r:id="rId7"/>
    <p:sldId id="262" r:id="rId8"/>
    <p:sldId id="301" r:id="rId9"/>
    <p:sldId id="318" r:id="rId10"/>
    <p:sldId id="316" r:id="rId11"/>
    <p:sldId id="300" r:id="rId12"/>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E976FF-BEDD-49EE-97EF-4F739A5887F5}" type="datetimeFigureOut">
              <a:rPr lang="en-GB" smtClean="0"/>
              <a:t>04/10/2025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0889EC-425B-4DB8-97CD-EBE0BF83C21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4599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E976FF-BEDD-49EE-97EF-4F739A5887F5}" type="datetimeFigureOut">
              <a:rPr lang="en-GB" smtClean="0"/>
              <a:t>04/10/2025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25640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E976FF-BEDD-49EE-97EF-4F739A5887F5}" type="datetimeFigureOut">
              <a:rPr lang="en-GB" smtClean="0"/>
              <a:t>04/10/2025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1370481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E976FF-BEDD-49EE-97EF-4F739A5887F5}" type="datetimeFigureOut">
              <a:rPr lang="en-GB" smtClean="0"/>
              <a:t>04/10/2025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920298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E976FF-BEDD-49EE-97EF-4F739A5887F5}" type="datetimeFigureOut">
              <a:rPr lang="en-GB" smtClean="0"/>
              <a:t>04/10/2025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0889EC-425B-4DB8-97CD-EBE0BF83C21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7779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976FF-BEDD-49EE-97EF-4F739A5887F5}" type="datetimeFigureOut">
              <a:rPr lang="en-GB" smtClean="0"/>
              <a:t>04/10/2025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365987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E976FF-BEDD-49EE-97EF-4F739A5887F5}" type="datetimeFigureOut">
              <a:rPr lang="en-GB" smtClean="0"/>
              <a:t>04/10/2025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1813611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E976FF-BEDD-49EE-97EF-4F739A5887F5}" type="datetimeFigureOut">
              <a:rPr lang="en-GB" smtClean="0"/>
              <a:t>04/10/2025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3884778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CE976FF-BEDD-49EE-97EF-4F739A5887F5}" type="datetimeFigureOut">
              <a:rPr lang="en-GB" smtClean="0"/>
              <a:t>04/10/2025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2339022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CE976FF-BEDD-49EE-97EF-4F739A5887F5}" type="datetimeFigureOut">
              <a:rPr lang="en-GB" smtClean="0"/>
              <a:t>04/10/2025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20889EC-425B-4DB8-97CD-EBE0BF83C21A}" type="slidenum">
              <a:rPr lang="en-GB" smtClean="0"/>
              <a:t>‹#›</a:t>
            </a:fld>
            <a:endParaRPr lang="en-GB"/>
          </a:p>
        </p:txBody>
      </p:sp>
    </p:spTree>
    <p:extLst>
      <p:ext uri="{BB962C8B-B14F-4D97-AF65-F5344CB8AC3E}">
        <p14:creationId xmlns:p14="http://schemas.microsoft.com/office/powerpoint/2010/main" val="4084148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976FF-BEDD-49EE-97EF-4F739A5887F5}" type="datetimeFigureOut">
              <a:rPr lang="en-GB" smtClean="0"/>
              <a:t>04/10/2025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0889EC-425B-4DB8-97CD-EBE0BF83C21A}" type="slidenum">
              <a:rPr lang="en-GB" smtClean="0"/>
              <a:t>‹#›</a:t>
            </a:fld>
            <a:endParaRPr lang="en-GB"/>
          </a:p>
        </p:txBody>
      </p:sp>
    </p:spTree>
    <p:extLst>
      <p:ext uri="{BB962C8B-B14F-4D97-AF65-F5344CB8AC3E}">
        <p14:creationId xmlns:p14="http://schemas.microsoft.com/office/powerpoint/2010/main" val="3989316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CE976FF-BEDD-49EE-97EF-4F739A5887F5}" type="datetimeFigureOut">
              <a:rPr lang="en-GB" smtClean="0"/>
              <a:t>04/10/2025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20889EC-425B-4DB8-97CD-EBE0BF83C21A}"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0857965"/>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427AE-9747-4F12-A017-91C47ED3C715}"/>
              </a:ext>
            </a:extLst>
          </p:cNvPr>
          <p:cNvSpPr>
            <a:spLocks noGrp="1"/>
          </p:cNvSpPr>
          <p:nvPr>
            <p:ph type="ctrTitle"/>
          </p:nvPr>
        </p:nvSpPr>
        <p:spPr>
          <a:xfrm>
            <a:off x="745722" y="1721422"/>
            <a:ext cx="10369119" cy="1333994"/>
          </a:xfrm>
        </p:spPr>
        <p:txBody>
          <a:bodyPr>
            <a:normAutofit fontScale="90000"/>
          </a:bodyPr>
          <a:lstStyle/>
          <a:p>
            <a:pPr algn="ctr"/>
            <a:br>
              <a:rPr lang="en-US" sz="5400" b="1" dirty="0">
                <a:solidFill>
                  <a:schemeClr val="accent1"/>
                </a:solidFill>
                <a:latin typeface="Arial" panose="020B0604020202020204" pitchFamily="34" charset="0"/>
                <a:cs typeface="Arial" panose="020B0604020202020204" pitchFamily="34" charset="0"/>
              </a:rPr>
            </a:br>
            <a:br>
              <a:rPr lang="en-US" sz="5400" b="1" dirty="0">
                <a:solidFill>
                  <a:schemeClr val="accent1"/>
                </a:solidFill>
                <a:latin typeface="Arial" panose="020B0604020202020204" pitchFamily="34" charset="0"/>
                <a:cs typeface="Arial" panose="020B0604020202020204" pitchFamily="34" charset="0"/>
              </a:rPr>
            </a:br>
            <a:r>
              <a:rPr lang="en-US" sz="4400" b="1" dirty="0">
                <a:solidFill>
                  <a:schemeClr val="accent1"/>
                </a:solidFill>
                <a:latin typeface="Arial" panose="020B0604020202020204" pitchFamily="34" charset="0"/>
                <a:cs typeface="Arial" panose="020B0604020202020204" pitchFamily="34" charset="0"/>
              </a:rPr>
              <a:t>ACCESS TO INFORMATION FOR GROUPS IN SITUATION OF VULNERABILITY</a:t>
            </a:r>
            <a:endParaRPr lang="en-GB" sz="4400" b="1" dirty="0">
              <a:solidFill>
                <a:schemeClr val="accent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F660699E-BC08-4215-BC67-43221985B305}"/>
              </a:ext>
            </a:extLst>
          </p:cNvPr>
          <p:cNvSpPr>
            <a:spLocks noGrp="1"/>
          </p:cNvSpPr>
          <p:nvPr>
            <p:ph type="subTitle" idx="1"/>
          </p:nvPr>
        </p:nvSpPr>
        <p:spPr>
          <a:xfrm>
            <a:off x="926147" y="3154568"/>
            <a:ext cx="9815744" cy="1351625"/>
          </a:xfrm>
        </p:spPr>
        <p:txBody>
          <a:bodyPr>
            <a:normAutofit/>
          </a:bodyPr>
          <a:lstStyle/>
          <a:p>
            <a:pPr algn="ctr"/>
            <a:endParaRPr lang="en-GB" b="1" dirty="0">
              <a:solidFill>
                <a:schemeClr val="tx1"/>
              </a:solidFill>
              <a:latin typeface="Calibri (Body)"/>
            </a:endParaRPr>
          </a:p>
          <a:p>
            <a:pPr algn="ctr"/>
            <a:r>
              <a:rPr lang="en-GB" b="1" dirty="0">
                <a:solidFill>
                  <a:schemeClr val="tx1"/>
                </a:solidFill>
                <a:latin typeface="Calibri (Body)"/>
              </a:rPr>
              <a:t>OCTOBER 6, 2025</a:t>
            </a:r>
          </a:p>
          <a:p>
            <a:pPr algn="ctr"/>
            <a:endParaRPr lang="en-GB" b="1" dirty="0">
              <a:solidFill>
                <a:schemeClr val="tx1"/>
              </a:solidFill>
              <a:latin typeface="Calibri (Body)"/>
            </a:endParaRPr>
          </a:p>
        </p:txBody>
      </p:sp>
      <p:pic>
        <p:nvPicPr>
          <p:cNvPr id="5" name="Picture 4">
            <a:extLst>
              <a:ext uri="{FF2B5EF4-FFF2-40B4-BE49-F238E27FC236}">
                <a16:creationId xmlns:a16="http://schemas.microsoft.com/office/drawing/2014/main" id="{84659EFE-81B8-4688-A812-C4F1466FE5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4394" y="102172"/>
            <a:ext cx="1619250" cy="1619250"/>
          </a:xfrm>
          <a:prstGeom prst="rect">
            <a:avLst/>
          </a:prstGeom>
        </p:spPr>
      </p:pic>
    </p:spTree>
    <p:extLst>
      <p:ext uri="{BB962C8B-B14F-4D97-AF65-F5344CB8AC3E}">
        <p14:creationId xmlns:p14="http://schemas.microsoft.com/office/powerpoint/2010/main" val="2044845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B83D2-A0D3-446A-80CE-FD8FE174E8B3}"/>
              </a:ext>
            </a:extLst>
          </p:cNvPr>
          <p:cNvSpPr>
            <a:spLocks noGrp="1"/>
          </p:cNvSpPr>
          <p:nvPr>
            <p:ph type="title"/>
          </p:nvPr>
        </p:nvSpPr>
        <p:spPr>
          <a:xfrm>
            <a:off x="1097280" y="-77385"/>
            <a:ext cx="10058400" cy="1450757"/>
          </a:xfrm>
        </p:spPr>
        <p:txBody>
          <a:bodyPr>
            <a:normAutofit/>
          </a:bodyPr>
          <a:lstStyle/>
          <a:p>
            <a:r>
              <a:rPr lang="en-US" sz="3600" dirty="0">
                <a:solidFill>
                  <a:schemeClr val="accent1"/>
                </a:solidFill>
                <a:latin typeface="Arial Black" panose="020B0A04020102020204" pitchFamily="34" charset="0"/>
              </a:rPr>
              <a:t>CONT’</a:t>
            </a:r>
            <a:endParaRPr lang="en-MW" sz="3600" dirty="0">
              <a:solidFill>
                <a:schemeClr val="accent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FEBFCAA2-E389-4458-87D3-E1E721648F45}"/>
              </a:ext>
            </a:extLst>
          </p:cNvPr>
          <p:cNvSpPr>
            <a:spLocks noGrp="1"/>
          </p:cNvSpPr>
          <p:nvPr>
            <p:ph idx="1"/>
          </p:nvPr>
        </p:nvSpPr>
        <p:spPr>
          <a:xfrm>
            <a:off x="1097280" y="1899821"/>
            <a:ext cx="10256520" cy="4277142"/>
          </a:xfrm>
        </p:spPr>
        <p:txBody>
          <a:bodyPr>
            <a:normAutofit/>
          </a:bodyPr>
          <a:lstStyle/>
          <a:p>
            <a:pPr>
              <a:buFont typeface="Wingdings" panose="05000000000000000000" pitchFamily="2" charset="2"/>
              <a:buChar char="q"/>
            </a:pPr>
            <a:r>
              <a:rPr lang="en-US" sz="2800" dirty="0">
                <a:latin typeface="Arial" panose="020B0604020202020204" pitchFamily="34" charset="0"/>
                <a:cs typeface="Arial" panose="020B0604020202020204" pitchFamily="34" charset="0"/>
              </a:rPr>
              <a:t> increase awareness about the rights of groups in vulnerable situations</a:t>
            </a:r>
          </a:p>
          <a:p>
            <a:pPr>
              <a:buFont typeface="Wingdings" panose="05000000000000000000" pitchFamily="2" charset="2"/>
              <a:buChar char="q"/>
            </a:pPr>
            <a:r>
              <a:rPr lang="en-US" sz="2800" dirty="0">
                <a:latin typeface="Arial" panose="020B0604020202020204" pitchFamily="34" charset="0"/>
                <a:cs typeface="Arial" panose="020B0604020202020204" pitchFamily="34" charset="0"/>
              </a:rPr>
              <a:t>Advocate for the respect and protection of the rights of vulnerable groups</a:t>
            </a:r>
          </a:p>
          <a:p>
            <a:pPr>
              <a:buFont typeface="Wingdings" panose="05000000000000000000" pitchFamily="2" charset="2"/>
              <a:buChar char="q"/>
            </a:pPr>
            <a:r>
              <a:rPr lang="en-US" sz="2800" dirty="0">
                <a:latin typeface="Arial" panose="020B0604020202020204" pitchFamily="34" charset="0"/>
                <a:cs typeface="Arial" panose="020B0604020202020204" pitchFamily="34" charset="0"/>
              </a:rPr>
              <a:t>Strengthen the existing laws that protect the rights of groups in vulnerable situations</a:t>
            </a:r>
          </a:p>
          <a:p>
            <a:pPr marL="0" indent="0">
              <a:buNone/>
            </a:pPr>
            <a:endParaRPr lang="en-MW" sz="28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9CD9CA0-9D98-425F-9767-E3EF151538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291854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E8065C-2547-44DF-905B-C87BCDB47564}"/>
              </a:ext>
            </a:extLst>
          </p:cNvPr>
          <p:cNvSpPr>
            <a:spLocks noGrp="1"/>
          </p:cNvSpPr>
          <p:nvPr>
            <p:ph idx="1"/>
          </p:nvPr>
        </p:nvSpPr>
        <p:spPr>
          <a:xfrm>
            <a:off x="1097280" y="2681056"/>
            <a:ext cx="10058400" cy="3188038"/>
          </a:xfrm>
        </p:spPr>
        <p:txBody>
          <a:bodyPr>
            <a:normAutofit/>
          </a:bodyPr>
          <a:lstStyle/>
          <a:p>
            <a:pPr algn="ctr"/>
            <a:r>
              <a:rPr lang="en-GB" sz="5400" dirty="0">
                <a:latin typeface="Arial" panose="020B0604020202020204" pitchFamily="34" charset="0"/>
                <a:cs typeface="Arial" panose="020B0604020202020204" pitchFamily="34" charset="0"/>
              </a:rPr>
              <a:t>Thank You</a:t>
            </a:r>
          </a:p>
        </p:txBody>
      </p:sp>
      <p:pic>
        <p:nvPicPr>
          <p:cNvPr id="5" name="Picture 4">
            <a:extLst>
              <a:ext uri="{FF2B5EF4-FFF2-40B4-BE49-F238E27FC236}">
                <a16:creationId xmlns:a16="http://schemas.microsoft.com/office/drawing/2014/main" id="{60D6BC7D-4508-41E8-A928-F9F09BD3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5051" y="3800103"/>
            <a:ext cx="1619250" cy="1619250"/>
          </a:xfrm>
          <a:prstGeom prst="rect">
            <a:avLst/>
          </a:prstGeom>
        </p:spPr>
      </p:pic>
    </p:spTree>
    <p:extLst>
      <p:ext uri="{BB962C8B-B14F-4D97-AF65-F5344CB8AC3E}">
        <p14:creationId xmlns:p14="http://schemas.microsoft.com/office/powerpoint/2010/main" val="974724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96AB4-4506-4FF7-A7D4-A74472E5741F}"/>
              </a:ext>
            </a:extLst>
          </p:cNvPr>
          <p:cNvSpPr>
            <a:spLocks noGrp="1"/>
          </p:cNvSpPr>
          <p:nvPr>
            <p:ph type="title"/>
          </p:nvPr>
        </p:nvSpPr>
        <p:spPr/>
        <p:txBody>
          <a:bodyPr>
            <a:normAutofit/>
          </a:bodyPr>
          <a:lstStyle/>
          <a:p>
            <a:r>
              <a:rPr lang="en-GB" sz="4000" dirty="0">
                <a:solidFill>
                  <a:schemeClr val="accent1"/>
                </a:solidFill>
                <a:latin typeface="Arial Black" panose="020B0A04020102020204" pitchFamily="34" charset="0"/>
              </a:rPr>
              <a:t>PRESENTATION OUTLINE</a:t>
            </a:r>
          </a:p>
        </p:txBody>
      </p:sp>
      <p:sp>
        <p:nvSpPr>
          <p:cNvPr id="3" name="Content Placeholder 2">
            <a:extLst>
              <a:ext uri="{FF2B5EF4-FFF2-40B4-BE49-F238E27FC236}">
                <a16:creationId xmlns:a16="http://schemas.microsoft.com/office/drawing/2014/main" id="{D66C99AD-48EE-4408-8961-D2694A042429}"/>
              </a:ext>
            </a:extLst>
          </p:cNvPr>
          <p:cNvSpPr>
            <a:spLocks noGrp="1"/>
          </p:cNvSpPr>
          <p:nvPr>
            <p:ph idx="1"/>
          </p:nvPr>
        </p:nvSpPr>
        <p:spPr/>
        <p:txBody>
          <a:bodyPr>
            <a:normAutofit/>
          </a:bodyPr>
          <a:lstStyle/>
          <a:p>
            <a:pPr marL="514350" indent="-514350">
              <a:buFont typeface="+mj-lt"/>
              <a:buAutoNum type="romanUcPeriod"/>
            </a:pPr>
            <a:r>
              <a:rPr lang="en-GB" sz="2800" dirty="0">
                <a:latin typeface="Arial" panose="020B0604020202020204" pitchFamily="34" charset="0"/>
                <a:cs typeface="Arial" panose="020B0604020202020204" pitchFamily="34" charset="0"/>
              </a:rPr>
              <a:t>Introduction</a:t>
            </a:r>
          </a:p>
          <a:p>
            <a:pPr marL="514350" indent="-514350">
              <a:buFont typeface="+mj-lt"/>
              <a:buAutoNum type="romanUcPeriod"/>
            </a:pPr>
            <a:r>
              <a:rPr lang="en-GB" sz="2800" dirty="0">
                <a:latin typeface="Arial" panose="020B0604020202020204" pitchFamily="34" charset="0"/>
                <a:cs typeface="Arial" panose="020B0604020202020204" pitchFamily="34" charset="0"/>
              </a:rPr>
              <a:t>Protection of Groups in Situations of Vulnerability in Malawi</a:t>
            </a:r>
          </a:p>
          <a:p>
            <a:pPr marL="514350" indent="-514350">
              <a:buFont typeface="+mj-lt"/>
              <a:buAutoNum type="romanUcPeriod"/>
            </a:pPr>
            <a:r>
              <a:rPr lang="en-GB" sz="2800" dirty="0">
                <a:latin typeface="Arial" panose="020B0604020202020204" pitchFamily="34" charset="0"/>
                <a:cs typeface="Arial" panose="020B0604020202020204" pitchFamily="34" charset="0"/>
              </a:rPr>
              <a:t>Current gaps in access to information for GSV in Malawi</a:t>
            </a:r>
          </a:p>
          <a:p>
            <a:pPr marL="514350" indent="-514350">
              <a:buFont typeface="+mj-lt"/>
              <a:buAutoNum type="romanUcPeriod"/>
            </a:pPr>
            <a:r>
              <a:rPr lang="en-GB" sz="2800" dirty="0">
                <a:latin typeface="Arial" panose="020B0604020202020204" pitchFamily="34" charset="0"/>
                <a:cs typeface="Arial" panose="020B0604020202020204" pitchFamily="34" charset="0"/>
              </a:rPr>
              <a:t>What need to be done</a:t>
            </a:r>
          </a:p>
          <a:p>
            <a:pPr marL="514350" indent="-514350">
              <a:buFont typeface="+mj-lt"/>
              <a:buAutoNum type="romanUcPeriod"/>
            </a:pPr>
            <a:endParaRPr lang="en-GB" sz="2200" dirty="0">
              <a:latin typeface="Arial" panose="020B0604020202020204" pitchFamily="34" charset="0"/>
              <a:cs typeface="Arial" panose="020B0604020202020204" pitchFamily="34" charset="0"/>
            </a:endParaRPr>
          </a:p>
          <a:p>
            <a:pPr marL="0" indent="0">
              <a:buNone/>
            </a:pPr>
            <a:endParaRPr lang="en-GB" dirty="0"/>
          </a:p>
        </p:txBody>
      </p:sp>
      <p:pic>
        <p:nvPicPr>
          <p:cNvPr id="4" name="Picture 3">
            <a:extLst>
              <a:ext uri="{FF2B5EF4-FFF2-40B4-BE49-F238E27FC236}">
                <a16:creationId xmlns:a16="http://schemas.microsoft.com/office/drawing/2014/main" id="{97B7175E-2019-46A1-B8F1-155765E7F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2895905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1"/>
                </a:solidFill>
                <a:latin typeface="Arial Black" panose="020B0A04020102020204" pitchFamily="34" charset="0"/>
              </a:rPr>
              <a:t>ACCESS TO ELECTORAL CIVIC EDUCATION FOR VULNERABLE GROUPS 2025</a:t>
            </a:r>
          </a:p>
        </p:txBody>
      </p:sp>
      <p:pic>
        <p:nvPicPr>
          <p:cNvPr id="4" name="Picture 3">
            <a:extLst>
              <a:ext uri="{FF2B5EF4-FFF2-40B4-BE49-F238E27FC236}">
                <a16:creationId xmlns:a16="http://schemas.microsoft.com/office/drawing/2014/main" id="{97B7175E-2019-46A1-B8F1-155765E7F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pic>
        <p:nvPicPr>
          <p:cNvPr id="5" name="Content Placeholder 4">
            <a:extLst>
              <a:ext uri="{FF2B5EF4-FFF2-40B4-BE49-F238E27FC236}">
                <a16:creationId xmlns:a16="http://schemas.microsoft.com/office/drawing/2014/main" id="{0437F3EC-0DAC-857C-ABC9-2F340827BA50}"/>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286251" y="1846263"/>
            <a:ext cx="4419600" cy="4022725"/>
          </a:xfrm>
          <a:prstGeom prst="rect">
            <a:avLst/>
          </a:prstGeom>
          <a:noFill/>
          <a:ln>
            <a:noFill/>
          </a:ln>
        </p:spPr>
      </p:pic>
    </p:spTree>
    <p:extLst>
      <p:ext uri="{BB962C8B-B14F-4D97-AF65-F5344CB8AC3E}">
        <p14:creationId xmlns:p14="http://schemas.microsoft.com/office/powerpoint/2010/main" val="2952119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1"/>
                </a:solidFill>
                <a:latin typeface="Arial Black" panose="020B0A04020102020204" pitchFamily="34" charset="0"/>
              </a:rPr>
              <a:t>INTRODUCTION</a:t>
            </a: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 Groups in a situation of vulnerability in Malawi:</a:t>
            </a:r>
          </a:p>
          <a:p>
            <a:pPr lvl="1">
              <a:buFont typeface="Wingdings" panose="05000000000000000000" pitchFamily="2" charset="2"/>
              <a:buChar char="Ø"/>
            </a:pPr>
            <a:r>
              <a:rPr lang="en-US"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Persons with disabilities. 11.6% of a population of 20 million or more. The majority are those with hearing impairment and mobility challenges</a:t>
            </a:r>
          </a:p>
          <a:p>
            <a:pPr lvl="1">
              <a:buFont typeface="Wingdings" panose="05000000000000000000" pitchFamily="2" charset="2"/>
              <a:buChar char="Ø"/>
            </a:pPr>
            <a:r>
              <a:rPr lang="en-US" sz="2800" dirty="0">
                <a:latin typeface="Arial" panose="020B0604020202020204" pitchFamily="34" charset="0"/>
                <a:cs typeface="Arial" panose="020B0604020202020204" pitchFamily="34" charset="0"/>
              </a:rPr>
              <a:t> 25.5% of the population that cannot read or write</a:t>
            </a:r>
          </a:p>
          <a:p>
            <a:pPr lvl="1">
              <a:buFont typeface="Wingdings" panose="05000000000000000000" pitchFamily="2" charset="2"/>
              <a:buChar char="Ø"/>
            </a:pPr>
            <a:r>
              <a:rPr lang="en-US" sz="2800" dirty="0">
                <a:latin typeface="Arial" panose="020B0604020202020204" pitchFamily="34" charset="0"/>
                <a:cs typeface="Arial" panose="020B0604020202020204" pitchFamily="34" charset="0"/>
              </a:rPr>
              <a:t> The elderly</a:t>
            </a:r>
          </a:p>
          <a:p>
            <a:pPr lvl="1">
              <a:buFont typeface="Wingdings" panose="05000000000000000000" pitchFamily="2" charset="2"/>
              <a:buChar char="Ø"/>
            </a:pPr>
            <a:r>
              <a:rPr lang="en-US" sz="2800" dirty="0">
                <a:latin typeface="Arial" panose="020B0604020202020204" pitchFamily="34" charset="0"/>
                <a:cs typeface="Arial" panose="020B0604020202020204" pitchFamily="34" charset="0"/>
              </a:rPr>
              <a:t> Different local languages-more than 20 spoken languages</a:t>
            </a:r>
          </a:p>
          <a:p>
            <a:pPr lvl="1">
              <a:buFont typeface="Wingdings" panose="05000000000000000000" pitchFamily="2" charset="2"/>
              <a:buChar char="Ø"/>
            </a:pPr>
            <a:r>
              <a:rPr lang="en-US" sz="2800" dirty="0">
                <a:latin typeface="Arial" panose="020B0604020202020204" pitchFamily="34" charset="0"/>
                <a:cs typeface="Arial" panose="020B0604020202020204" pitchFamily="34" charset="0"/>
              </a:rPr>
              <a:t>Refugees and asylum seekers</a:t>
            </a:r>
          </a:p>
          <a:p>
            <a:pPr lvl="1">
              <a:buFont typeface="Wingdings" panose="05000000000000000000" pitchFamily="2" charset="2"/>
              <a:buChar char="Ø"/>
            </a:pPr>
            <a:r>
              <a:rPr lang="en-US" sz="2800" dirty="0">
                <a:latin typeface="Arial" panose="020B0604020202020204" pitchFamily="34" charset="0"/>
                <a:cs typeface="Arial" panose="020B0604020202020204" pitchFamily="34" charset="0"/>
              </a:rPr>
              <a:t>Women and children</a:t>
            </a:r>
          </a:p>
          <a:p>
            <a:pPr lvl="1">
              <a:buFont typeface="Wingdings" panose="05000000000000000000" pitchFamily="2" charset="2"/>
              <a:buChar char="Ø"/>
            </a:pPr>
            <a:endParaRPr lang="en-US" sz="2800" dirty="0">
              <a:latin typeface="Arial" panose="020B0604020202020204" pitchFamily="34" charset="0"/>
              <a:cs typeface="Arial" panose="020B0604020202020204" pitchFamily="34" charset="0"/>
            </a:endParaRPr>
          </a:p>
          <a:p>
            <a:pPr lvl="1">
              <a:buFont typeface="Wingdings" panose="05000000000000000000" pitchFamily="2" charset="2"/>
              <a:buChar char="q"/>
            </a:pPr>
            <a:endParaRPr lang="en-US" sz="2800" dirty="0">
              <a:latin typeface="Arial" panose="020B0604020202020204" pitchFamily="34" charset="0"/>
              <a:cs typeface="Arial" panose="020B0604020202020204" pitchFamily="34" charset="0"/>
            </a:endParaRPr>
          </a:p>
          <a:p>
            <a:pPr lvl="1">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lvl="1">
              <a:buFont typeface="Wingdings" panose="05000000000000000000" pitchFamily="2" charset="2"/>
              <a:buChar char="q"/>
            </a:pPr>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7B7175E-2019-46A1-B8F1-155765E7F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2559036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2950"/>
            <a:ext cx="10058400" cy="994410"/>
          </a:xfrm>
        </p:spPr>
        <p:txBody>
          <a:bodyPr>
            <a:normAutofit/>
          </a:bodyPr>
          <a:lstStyle/>
          <a:p>
            <a:r>
              <a:rPr lang="en-US" sz="2800" dirty="0">
                <a:solidFill>
                  <a:schemeClr val="accent1"/>
                </a:solidFill>
                <a:latin typeface="Arial Black" panose="020B0A04020102020204" pitchFamily="34" charset="0"/>
              </a:rPr>
              <a:t>PROTECTION OF GROUPS IN SITUATION OF VULNERABILITY IN MALAWI </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800" dirty="0">
                <a:effectLst/>
                <a:latin typeface="Arial" panose="020B0604020202020204" pitchFamily="34" charset="0"/>
                <a:ea typeface="Calibri" panose="020F0502020204030204" pitchFamily="34" charset="0"/>
                <a:cs typeface="Arial" panose="020B0604020202020204" pitchFamily="34" charset="0"/>
              </a:rPr>
              <a:t>S</a:t>
            </a:r>
            <a:r>
              <a:rPr lang="en-US" sz="2800" dirty="0">
                <a:latin typeface="Arial" panose="020B0604020202020204" pitchFamily="34" charset="0"/>
                <a:ea typeface="Calibri" panose="020F0502020204030204" pitchFamily="34" charset="0"/>
                <a:cs typeface="Arial" panose="020B0604020202020204" pitchFamily="34" charset="0"/>
              </a:rPr>
              <a:t>ection 20 of the Constitution of the Republic of Malawi prohibits any forms of discrimination</a:t>
            </a:r>
          </a:p>
          <a:p>
            <a:pPr>
              <a:buFont typeface="Wingdings" panose="05000000000000000000" pitchFamily="2" charset="2"/>
              <a:buChar char="q"/>
            </a:pPr>
            <a:r>
              <a:rPr lang="en-US" sz="2800" dirty="0">
                <a:latin typeface="Arial" panose="020B0604020202020204" pitchFamily="34" charset="0"/>
                <a:ea typeface="Calibri" panose="020F0502020204030204" pitchFamily="34" charset="0"/>
                <a:cs typeface="Arial" panose="020B0604020202020204" pitchFamily="34" charset="0"/>
              </a:rPr>
              <a:t>Malawi has enacted legislations that protect different groups of people, directly addressing their need for access to information e.g. Older Persons, Persons with Disabilities, Child Care, Justice and Protection, persons with albinism </a:t>
            </a:r>
            <a:r>
              <a:rPr lang="en-US" sz="2800" dirty="0" err="1">
                <a:latin typeface="Arial" panose="020B0604020202020204" pitchFamily="34" charset="0"/>
                <a:ea typeface="Calibri" panose="020F0502020204030204" pitchFamily="34" charset="0"/>
                <a:cs typeface="Arial" panose="020B0604020202020204" pitchFamily="34" charset="0"/>
              </a:rPr>
              <a:t>etc</a:t>
            </a:r>
            <a:endParaRPr lang="en-US" sz="2800" dirty="0">
              <a:latin typeface="Arial" panose="020B0604020202020204" pitchFamily="34" charset="0"/>
              <a:ea typeface="Calibri" panose="020F0502020204030204" pitchFamily="34" charset="0"/>
              <a:cs typeface="Arial" panose="020B0604020202020204" pitchFamily="34" charset="0"/>
            </a:endParaRPr>
          </a:p>
          <a:p>
            <a:pPr>
              <a:buFont typeface="Wingdings" panose="05000000000000000000" pitchFamily="2" charset="2"/>
              <a:buChar char="q"/>
            </a:pPr>
            <a:r>
              <a:rPr lang="en-US" sz="2800" dirty="0">
                <a:effectLst/>
                <a:latin typeface="Arial" panose="020B0604020202020204" pitchFamily="34" charset="0"/>
                <a:ea typeface="Calibri" panose="020F0502020204030204" pitchFamily="34" charset="0"/>
                <a:cs typeface="Arial" panose="020B0604020202020204" pitchFamily="34" charset="0"/>
              </a:rPr>
              <a:t>Access to Information law obligates information holders to provide information in the formats requested by the information seeker e.g. audio, braille, large prints</a:t>
            </a:r>
          </a:p>
          <a:p>
            <a:pPr>
              <a:buFont typeface="Wingdings" panose="05000000000000000000" pitchFamily="2" charset="2"/>
              <a:buChar char="q"/>
            </a:pPr>
            <a:endParaRPr lang="en-US" sz="28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7B7175E-2019-46A1-B8F1-155765E7F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6029" y="845329"/>
            <a:ext cx="789651" cy="789651"/>
          </a:xfrm>
          <a:prstGeom prst="rect">
            <a:avLst/>
          </a:prstGeom>
        </p:spPr>
      </p:pic>
    </p:spTree>
    <p:extLst>
      <p:ext uri="{BB962C8B-B14F-4D97-AF65-F5344CB8AC3E}">
        <p14:creationId xmlns:p14="http://schemas.microsoft.com/office/powerpoint/2010/main" val="158906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1"/>
                </a:solidFill>
                <a:latin typeface="Arial Black" panose="020B0A04020102020204" pitchFamily="34" charset="0"/>
              </a:rPr>
              <a:t>CONT’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800" dirty="0">
                <a:latin typeface="Arial" panose="020B0604020202020204" pitchFamily="34" charset="0"/>
                <a:cs typeface="Arial" panose="020B0604020202020204" pitchFamily="34" charset="0"/>
              </a:rPr>
              <a:t> Visually impaired persons are exempt from paying any fee for the reproduction of braille materials</a:t>
            </a:r>
          </a:p>
          <a:p>
            <a:pPr>
              <a:buFont typeface="Wingdings" panose="05000000000000000000" pitchFamily="2" charset="2"/>
              <a:buChar char="q"/>
            </a:pPr>
            <a:r>
              <a:rPr lang="en-US" sz="2800" dirty="0">
                <a:latin typeface="Arial" panose="020B0604020202020204" pitchFamily="34" charset="0"/>
                <a:cs typeface="Arial" panose="020B0604020202020204" pitchFamily="34" charset="0"/>
              </a:rPr>
              <a:t>Access to information is free</a:t>
            </a:r>
            <a:endParaRPr lang="en-US"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7B7175E-2019-46A1-B8F1-155765E7F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1761744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523B0-C715-441E-A920-CD170AC1E6CF}"/>
              </a:ext>
            </a:extLst>
          </p:cNvPr>
          <p:cNvSpPr>
            <a:spLocks noGrp="1"/>
          </p:cNvSpPr>
          <p:nvPr>
            <p:ph type="title"/>
          </p:nvPr>
        </p:nvSpPr>
        <p:spPr>
          <a:xfrm>
            <a:off x="1167618" y="609600"/>
            <a:ext cx="9856764" cy="1148179"/>
          </a:xfrm>
        </p:spPr>
        <p:txBody>
          <a:bodyPr>
            <a:normAutofit/>
          </a:bodyPr>
          <a:lstStyle/>
          <a:p>
            <a:r>
              <a:rPr lang="en-GB" sz="3600" dirty="0">
                <a:solidFill>
                  <a:schemeClr val="accent1"/>
                </a:solidFill>
                <a:latin typeface="Arial Black" panose="020B0A04020102020204" pitchFamily="34" charset="0"/>
                <a:cs typeface="Arial" panose="020B0604020202020204" pitchFamily="34" charset="0"/>
              </a:rPr>
              <a:t>NOTABLE PROGRESS </a:t>
            </a:r>
          </a:p>
        </p:txBody>
      </p:sp>
      <p:sp>
        <p:nvSpPr>
          <p:cNvPr id="3" name="Content Placeholder 2">
            <a:extLst>
              <a:ext uri="{FF2B5EF4-FFF2-40B4-BE49-F238E27FC236}">
                <a16:creationId xmlns:a16="http://schemas.microsoft.com/office/drawing/2014/main" id="{F9649759-222F-4482-8D36-608A0D2AE426}"/>
              </a:ext>
            </a:extLst>
          </p:cNvPr>
          <p:cNvSpPr>
            <a:spLocks noGrp="1"/>
          </p:cNvSpPr>
          <p:nvPr>
            <p:ph idx="1"/>
          </p:nvPr>
        </p:nvSpPr>
        <p:spPr>
          <a:xfrm>
            <a:off x="1167618" y="1757779"/>
            <a:ext cx="9772356" cy="4283583"/>
          </a:xfrm>
        </p:spPr>
        <p:txBody>
          <a:bodyPr>
            <a:normAutofit/>
          </a:bodyPr>
          <a:lstStyle/>
          <a:p>
            <a:pPr marL="0" indent="0" algn="just">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GB" dirty="0"/>
              <a:t> </a:t>
            </a:r>
            <a:r>
              <a:rPr lang="en-GB" sz="2800" dirty="0">
                <a:latin typeface="Tahoma" panose="020B0604030504040204" pitchFamily="34" charset="0"/>
                <a:ea typeface="Tahoma" panose="020B0604030504040204" pitchFamily="34" charset="0"/>
                <a:cs typeface="Tahoma" panose="020B0604030504040204" pitchFamily="34" charset="0"/>
              </a:rPr>
              <a:t>Use of braille materials during the elections for persons with visual impairment</a:t>
            </a:r>
          </a:p>
          <a:p>
            <a:pPr>
              <a:buFont typeface="Wingdings" panose="05000000000000000000" pitchFamily="2" charset="2"/>
              <a:buChar char="q"/>
            </a:pPr>
            <a:r>
              <a:rPr lang="en-GB" sz="2800" dirty="0">
                <a:latin typeface="Tahoma" panose="020B0604030504040204" pitchFamily="34" charset="0"/>
                <a:ea typeface="Tahoma" panose="020B0604030504040204" pitchFamily="34" charset="0"/>
                <a:cs typeface="Tahoma" panose="020B0604030504040204" pitchFamily="34" charset="0"/>
              </a:rPr>
              <a:t>Sign language interpreters on the state broadcaster as well as in public functions</a:t>
            </a:r>
          </a:p>
          <a:p>
            <a:pPr>
              <a:buFont typeface="Wingdings" panose="05000000000000000000" pitchFamily="2" charset="2"/>
              <a:buChar char="q"/>
            </a:pPr>
            <a:r>
              <a:rPr lang="en-GB" sz="2800" dirty="0">
                <a:latin typeface="Tahoma" panose="020B0604030504040204" pitchFamily="34" charset="0"/>
                <a:ea typeface="Tahoma" panose="020B0604030504040204" pitchFamily="34" charset="0"/>
                <a:cs typeface="Tahoma" panose="020B0604030504040204" pitchFamily="34" charset="0"/>
              </a:rPr>
              <a:t>2025 General Elections Results were announced in the national local language</a:t>
            </a:r>
          </a:p>
          <a:p>
            <a:pPr>
              <a:buFont typeface="Wingdings" panose="05000000000000000000" pitchFamily="2" charset="2"/>
              <a:buChar char="q"/>
            </a:pPr>
            <a:endParaRPr lang="en-GB" sz="28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en-GB" sz="28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en-GB" dirty="0"/>
          </a:p>
        </p:txBody>
      </p:sp>
      <p:pic>
        <p:nvPicPr>
          <p:cNvPr id="4" name="Picture 3">
            <a:extLst>
              <a:ext uri="{FF2B5EF4-FFF2-40B4-BE49-F238E27FC236}">
                <a16:creationId xmlns:a16="http://schemas.microsoft.com/office/drawing/2014/main" id="{BFC84FBE-342B-4904-BA3D-1E369479F9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134109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B83D2-A0D3-446A-80CE-FD8FE174E8B3}"/>
              </a:ext>
            </a:extLst>
          </p:cNvPr>
          <p:cNvSpPr>
            <a:spLocks noGrp="1"/>
          </p:cNvSpPr>
          <p:nvPr>
            <p:ph type="title"/>
          </p:nvPr>
        </p:nvSpPr>
        <p:spPr>
          <a:xfrm>
            <a:off x="1097280" y="-77385"/>
            <a:ext cx="10058400" cy="1450757"/>
          </a:xfrm>
        </p:spPr>
        <p:txBody>
          <a:bodyPr>
            <a:normAutofit/>
          </a:bodyPr>
          <a:lstStyle/>
          <a:p>
            <a:r>
              <a:rPr lang="en-US" sz="3200" dirty="0">
                <a:solidFill>
                  <a:schemeClr val="accent1"/>
                </a:solidFill>
                <a:latin typeface="Arial Black" panose="020B0A04020102020204" pitchFamily="34" charset="0"/>
              </a:rPr>
              <a:t>CURRENT GAPS</a:t>
            </a:r>
            <a:endParaRPr lang="en-MW" sz="3200" dirty="0">
              <a:solidFill>
                <a:schemeClr val="accent1">
                  <a:lumMod val="75000"/>
                </a:schemeClr>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FEBFCAA2-E389-4458-87D3-E1E721648F45}"/>
              </a:ext>
            </a:extLst>
          </p:cNvPr>
          <p:cNvSpPr>
            <a:spLocks noGrp="1"/>
          </p:cNvSpPr>
          <p:nvPr>
            <p:ph idx="1"/>
          </p:nvPr>
        </p:nvSpPr>
        <p:spPr>
          <a:xfrm>
            <a:off x="1097280" y="1899821"/>
            <a:ext cx="10256520" cy="4277142"/>
          </a:xfrm>
        </p:spPr>
        <p:txBody>
          <a:bodyPr>
            <a:normAutofit lnSpcReduction="10000"/>
          </a:bodyPr>
          <a:lstStyle/>
          <a:p>
            <a:pPr marR="0" lvl="0">
              <a:lnSpc>
                <a:spcPct val="115000"/>
              </a:lnSpc>
              <a:spcAft>
                <a:spcPts val="800"/>
              </a:spcAft>
              <a:buSzPts val="1000"/>
              <a:buFont typeface="Wingdings" panose="05000000000000000000" pitchFamily="2" charset="2"/>
              <a:buChar char="q"/>
              <a:tabLst>
                <a:tab pos="457200" algn="l"/>
              </a:tabLst>
            </a:pPr>
            <a:r>
              <a:rPr lang="en-US" sz="3600" kern="100" dirty="0">
                <a:latin typeface="Arial" panose="020B0604020202020204" pitchFamily="34" charset="0"/>
                <a:cs typeface="Arial" panose="020B0604020202020204" pitchFamily="34" charset="0"/>
              </a:rPr>
              <a:t>Information is mostly disseminated in ordinary formats</a:t>
            </a:r>
          </a:p>
          <a:p>
            <a:pPr marR="0" lvl="0">
              <a:lnSpc>
                <a:spcPct val="115000"/>
              </a:lnSpc>
              <a:spcAft>
                <a:spcPts val="800"/>
              </a:spcAft>
              <a:buSzPts val="1000"/>
              <a:buFont typeface="Wingdings" panose="05000000000000000000" pitchFamily="2" charset="2"/>
              <a:buChar char="q"/>
              <a:tabLst>
                <a:tab pos="457200" algn="l"/>
              </a:tabLst>
            </a:pPr>
            <a:r>
              <a:rPr lang="en-US" sz="3600" kern="100" dirty="0">
                <a:latin typeface="Arial" panose="020B0604020202020204" pitchFamily="34" charset="0"/>
                <a:cs typeface="Arial" panose="020B0604020202020204" pitchFamily="34" charset="0"/>
              </a:rPr>
              <a:t>Access to assistive devices by persons with visual impairment is quite limited</a:t>
            </a:r>
          </a:p>
          <a:p>
            <a:pPr marR="0" lvl="0">
              <a:lnSpc>
                <a:spcPct val="115000"/>
              </a:lnSpc>
              <a:spcAft>
                <a:spcPts val="800"/>
              </a:spcAft>
              <a:buSzPts val="1000"/>
              <a:buFont typeface="Wingdings" panose="05000000000000000000" pitchFamily="2" charset="2"/>
              <a:buChar char="q"/>
              <a:tabLst>
                <a:tab pos="457200" algn="l"/>
              </a:tabLst>
            </a:pPr>
            <a:r>
              <a:rPr lang="en-US" sz="3600" kern="100" dirty="0">
                <a:latin typeface="Arial" panose="020B0604020202020204" pitchFamily="34" charset="0"/>
                <a:cs typeface="Arial" panose="020B0604020202020204" pitchFamily="34" charset="0"/>
              </a:rPr>
              <a:t>Venues where meetings are conducted are not conducive for persons with disabilities to attend.</a:t>
            </a:r>
            <a:endParaRPr lang="en-MW" sz="40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9CD9CA0-9D98-425F-9767-E3EF151538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5425" y="594080"/>
            <a:ext cx="789651" cy="789651"/>
          </a:xfrm>
          <a:prstGeom prst="rect">
            <a:avLst/>
          </a:prstGeom>
        </p:spPr>
      </p:pic>
    </p:spTree>
    <p:extLst>
      <p:ext uri="{BB962C8B-B14F-4D97-AF65-F5344CB8AC3E}">
        <p14:creationId xmlns:p14="http://schemas.microsoft.com/office/powerpoint/2010/main" val="320127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71811-95A2-03F9-F672-717B01C5E9DE}"/>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8BC5410-48D6-353B-C8FE-A87D55D36B32}"/>
              </a:ext>
            </a:extLst>
          </p:cNvPr>
          <p:cNvPicPr>
            <a:picLocks noChangeAspect="1"/>
          </p:cNvPicPr>
          <p:nvPr/>
        </p:nvPicPr>
        <p:blipFill rotWithShape="1">
          <a:blip r:embed="rId2"/>
          <a:srcRect l="47697"/>
          <a:stretch/>
        </p:blipFill>
        <p:spPr>
          <a:xfrm>
            <a:off x="0" y="0"/>
            <a:ext cx="4956465" cy="6858000"/>
          </a:xfrm>
          <a:prstGeom prst="rect">
            <a:avLst/>
          </a:prstGeom>
        </p:spPr>
      </p:pic>
      <p:sp>
        <p:nvSpPr>
          <p:cNvPr id="2" name="Title 1">
            <a:extLst>
              <a:ext uri="{FF2B5EF4-FFF2-40B4-BE49-F238E27FC236}">
                <a16:creationId xmlns:a16="http://schemas.microsoft.com/office/drawing/2014/main" id="{55DD80EB-1B8F-93DE-0388-3FEC08F09D82}"/>
              </a:ext>
            </a:extLst>
          </p:cNvPr>
          <p:cNvSpPr>
            <a:spLocks noGrp="1"/>
          </p:cNvSpPr>
          <p:nvPr>
            <p:ph type="title"/>
          </p:nvPr>
        </p:nvSpPr>
        <p:spPr>
          <a:xfrm>
            <a:off x="5328805" y="317322"/>
            <a:ext cx="5217968" cy="2286000"/>
          </a:xfrm>
        </p:spPr>
        <p:txBody>
          <a:bodyPr>
            <a:normAutofit/>
          </a:bodyPr>
          <a:lstStyle/>
          <a:p>
            <a: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t>What must we do then?</a:t>
            </a:r>
          </a:p>
        </p:txBody>
      </p:sp>
      <p:sp>
        <p:nvSpPr>
          <p:cNvPr id="3" name="Content Placeholder 2">
            <a:extLst>
              <a:ext uri="{FF2B5EF4-FFF2-40B4-BE49-F238E27FC236}">
                <a16:creationId xmlns:a16="http://schemas.microsoft.com/office/drawing/2014/main" id="{57CF84B6-337E-3F15-DE4F-8D80D807004C}"/>
              </a:ext>
            </a:extLst>
          </p:cNvPr>
          <p:cNvSpPr>
            <a:spLocks noGrp="1"/>
          </p:cNvSpPr>
          <p:nvPr>
            <p:ph idx="1"/>
          </p:nvPr>
        </p:nvSpPr>
        <p:spPr>
          <a:xfrm>
            <a:off x="5237018" y="2738248"/>
            <a:ext cx="6492240" cy="3462527"/>
          </a:xfrm>
        </p:spPr>
        <p:txBody>
          <a:bodyPr>
            <a:noAutofit/>
          </a:bodyPr>
          <a:lstStyle/>
          <a:p>
            <a:pPr marL="0" indent="0">
              <a:buNone/>
            </a:pPr>
            <a:r>
              <a:rPr lang="en-US" sz="3600" dirty="0">
                <a:solidFill>
                  <a:schemeClr val="tx1">
                    <a:lumMod val="95000"/>
                    <a:lumOff val="5000"/>
                  </a:schemeClr>
                </a:solidFill>
                <a:latin typeface="Times New Roman" panose="02020603050405020304" pitchFamily="18" charset="0"/>
                <a:cs typeface="Times New Roman" panose="02020603050405020304" pitchFamily="18" charset="0"/>
              </a:rPr>
              <a:t>Everyone has a role to play, especially the Government, as a primary duty bearer, has a greater responsibility</a:t>
            </a:r>
          </a:p>
        </p:txBody>
      </p:sp>
      <p:pic>
        <p:nvPicPr>
          <p:cNvPr id="4" name="Picture 3">
            <a:extLst>
              <a:ext uri="{FF2B5EF4-FFF2-40B4-BE49-F238E27FC236}">
                <a16:creationId xmlns:a16="http://schemas.microsoft.com/office/drawing/2014/main" id="{5EFDC001-FA16-F8E4-DBE7-8E5694EE9F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20300" y="66675"/>
            <a:ext cx="1421410" cy="1581150"/>
          </a:xfrm>
          <a:prstGeom prst="rect">
            <a:avLst/>
          </a:prstGeom>
        </p:spPr>
      </p:pic>
    </p:spTree>
    <p:extLst>
      <p:ext uri="{BB962C8B-B14F-4D97-AF65-F5344CB8AC3E}">
        <p14:creationId xmlns:p14="http://schemas.microsoft.com/office/powerpoint/2010/main" val="351598229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4210</TotalTime>
  <Words>375</Words>
  <Application>Microsoft Office PowerPoint</Application>
  <PresentationFormat>Widescreen</PresentationFormat>
  <Paragraphs>43</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Arial Black</vt:lpstr>
      <vt:lpstr>Calibri</vt:lpstr>
      <vt:lpstr>Calibri (Body)</vt:lpstr>
      <vt:lpstr>Calibri Light</vt:lpstr>
      <vt:lpstr>Tahoma</vt:lpstr>
      <vt:lpstr>Times New Roman</vt:lpstr>
      <vt:lpstr>Wingdings</vt:lpstr>
      <vt:lpstr>Retrospect</vt:lpstr>
      <vt:lpstr>  ACCESS TO INFORMATION FOR GROUPS IN SITUATION OF VULNERABILITY</vt:lpstr>
      <vt:lpstr>PRESENTATION OUTLINE</vt:lpstr>
      <vt:lpstr>ACCESS TO ELECTORAL CIVIC EDUCATION FOR VULNERABLE GROUPS 2025</vt:lpstr>
      <vt:lpstr>INTRODUCTION</vt:lpstr>
      <vt:lpstr>PROTECTION OF GROUPS IN SITUATION OF VULNERABILITY IN MALAWI </vt:lpstr>
      <vt:lpstr>CONT’</vt:lpstr>
      <vt:lpstr>NOTABLE PROGRESS </vt:lpstr>
      <vt:lpstr>CURRENT GAPS</vt:lpstr>
      <vt:lpstr>What must we do then?</vt:lpstr>
      <vt:lpstr>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Complaints Handling</dc:title>
  <dc:creator>MHRC</dc:creator>
  <cp:lastModifiedBy>chance kalolokesya</cp:lastModifiedBy>
  <cp:revision>204</cp:revision>
  <cp:lastPrinted>2021-09-08T12:30:30Z</cp:lastPrinted>
  <dcterms:created xsi:type="dcterms:W3CDTF">2019-05-10T07:03:13Z</dcterms:created>
  <dcterms:modified xsi:type="dcterms:W3CDTF">2025-10-04T13:08:44Z</dcterms:modified>
</cp:coreProperties>
</file>