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56" r:id="rId3"/>
    <p:sldId id="260" r:id="rId4"/>
    <p:sldId id="257" r:id="rId5"/>
    <p:sldId id="258" r:id="rId6"/>
    <p:sldId id="261" r:id="rId7"/>
    <p:sldId id="264" r:id="rId8"/>
    <p:sldId id="266" r:id="rId9"/>
    <p:sldId id="268" r:id="rId10"/>
    <p:sldId id="270" r:id="rId11"/>
    <p:sldId id="265" r:id="rId12"/>
    <p:sldId id="271" r:id="rId13"/>
    <p:sldId id="267" r:id="rId14"/>
    <p:sldId id="262" r:id="rId15"/>
    <p:sldId id="272" r:id="rId16"/>
    <p:sldId id="27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187"/>
    <p:restoredTop sz="94584"/>
  </p:normalViewPr>
  <p:slideViewPr>
    <p:cSldViewPr snapToGrid="0" snapToObjects="1">
      <p:cViewPr varScale="1">
        <p:scale>
          <a:sx n="131" d="100"/>
          <a:sy n="131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4A7F-B8A0-D942-A3C9-443218616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40C306-C935-9141-A748-DC34DFF86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E4C69-E6F0-FD4B-AC18-2B357AAB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87DFE-A9ED-0F4A-AB74-5C6FB3E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EE90B8-CBA4-7945-BFC4-6ACCAC33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0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A7D6-0218-0744-9DCA-7FC7DE42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D2004D-5F43-C14E-98CD-848EF7229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C4AAB1-41CD-DC45-A479-2D47193A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57135D-FDF2-AA43-8E83-FA735CF1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DED81-C0E2-C74E-8C82-24CD014B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736D96-9E32-CD43-9B86-A58DCCB8A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E485D8-B57F-7944-8E7D-BEB00DC4F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F10AE-F317-0D4B-A5BF-53B4651D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5137B3-688A-2E41-ADEC-05AE8738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DD9AB-8BE6-B547-80D3-2EE14038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3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1787D-5551-4E45-A592-5FD62EE4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68A18-D9F7-6A49-9323-0D5C9967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D54774-88A9-A64B-AB3C-5EA0A87E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5BC26-2D6B-224F-AC52-C358CE58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677D75-B892-1F4B-B1EC-BA642547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6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812AC-9DFB-6C43-914D-8BC96C2C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EBA575-9B64-0443-8C73-E4D9D8AD3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F0C354-8530-5B4C-8A5E-8DAE0BA8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A1F60-852B-3E48-ACBB-16C20CE0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715404-F5B5-4742-943F-7DC1F985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4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E8534-BA80-2444-B933-5FBBCCF0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34E50-E7DE-F24E-8A5A-D50028BD4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F74F9F-A7B3-EB47-A0EC-206AC8508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EB4E42-CCA1-2B4C-9AD4-0D4563A2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B09041-6448-E94E-8CD3-8A853B65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AD587C-14FC-7143-987D-07345FAF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BE49B-C368-3B4E-A400-B072AB87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3CA42F-5D24-C64E-95E6-06BA5433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78BDFB-C1EB-4D4F-ADF0-4B663A24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4C0DB3-1DEE-6C43-95F3-9220B75A7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97ADFC-D1A7-0F4E-BA10-092A053FC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146B23-835E-6A4D-9318-9D8CB5DF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09BE31-C333-5B4E-B7F4-1FAD49D8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6C6F64-4028-9C45-B9B3-B662B5D2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1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B7631-C0AA-0442-A65E-A3F35C0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C58A88-36A8-644B-94DB-53AED67C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0E4B01-F81A-ED45-9448-E0ED18A2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400F5A-B77C-2B49-98DE-5009335D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FF38B4-F942-5E46-B8E4-1C5A11BF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314B5A-512E-244D-9159-4BD43BA5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6DBF24-6235-9E41-8DB3-D9A3F7C0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6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89E10-59FE-AF4F-A7F7-615F642F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03F4C9-1DD8-0F46-91A2-6B6E0099C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BD8F4A-2479-8B40-B5B9-9126BCF44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42BD19-5675-D147-9912-EA5D3FD1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3D5512-7B11-8144-BD82-154D7E1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A418FC-081D-CC43-8390-75718F9F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4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BE1F1-8CEE-6A47-B8B2-B8FE98A4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4A032A-01F8-BE49-BE99-DADA64584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9F38D0-FF41-4D48-BF8B-C67C84DF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070CB-23A1-CD4B-B48C-3C7D76EC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AFBAF1-45D2-FC4B-838A-8F5DCFE0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9B07B6-632F-9E48-8605-685EC02A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0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0F8813C-8E7F-F648-B513-105222E4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B4E957-89CB-274E-8B30-EFB42116A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FC3D0-ABEA-134A-8915-AEF9B1C61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F18C-6AF4-6F4C-9B1C-57D7285D7CAA}" type="datetimeFigureOut">
              <a:rPr lang="pt-BR" smtClean="0"/>
              <a:t>27/04/2025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66B668-56B0-AD40-AF65-108F4DFDC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BB29EB-5ABB-E34C-BA7D-49C447408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E05F-7DC9-9749-8DFA-027487CB85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41.sv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40.png"/><Relationship Id="rId9" Type="http://schemas.openxmlformats.org/officeDocument/2006/relationships/image" Target="../media/image16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eltondp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D5F71-034C-7C4D-9462-694B1A50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integrados de transporte público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F1CA86-2A57-5745-97D6-D72B6C94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" y="1320800"/>
            <a:ext cx="11455399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1678" y="1308655"/>
            <a:ext cx="1870011" cy="30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6"/>
              </a:lnSpc>
            </a:pPr>
            <a:r>
              <a:rPr lang="en-US" sz="2407" spc="-12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RMTC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677" y="1491122"/>
            <a:ext cx="3427399" cy="3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4"/>
              </a:lnSpc>
              <a:spcBef>
                <a:spcPct val="0"/>
              </a:spcBef>
            </a:pPr>
            <a:r>
              <a:rPr lang="en-US" sz="2081" spc="-3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NOVA RMTC CONTEXTO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2912" y="2303323"/>
            <a:ext cx="10598068" cy="459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9"/>
              </a:lnSpc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nova lei da RMTC também trouxe para sua estrutura geral de governança a Agência Goiana de Regulação, Controle e Fiscalização de Serviços Públicos – AGR, para ser responsável por :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calcular e autorizar, anualmente, o valor da tarifa de remuneração das concessionárias; e 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conduzir e deliberar processo administrativo de revisão tarifária.</a:t>
            </a:r>
          </a:p>
          <a:p>
            <a:pPr>
              <a:lnSpc>
                <a:spcPts val="2409"/>
              </a:lnSpc>
            </a:pPr>
            <a:endParaRPr lang="en-US" sz="1721" spc="-4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409"/>
              </a:lnSpc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 mesma forma, a Companhia Metropolitana de Transportes Coletivos   CMTC, também foi reestruturada pela nova lei e conta com as participações dos mesmos entes federativos no seu capital.</a:t>
            </a:r>
          </a:p>
          <a:p>
            <a:pPr>
              <a:lnSpc>
                <a:spcPts val="2409"/>
              </a:lnSpc>
            </a:pPr>
            <a:endParaRPr lang="en-US" sz="1721" spc="-4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409"/>
              </a:lnSpc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 como na CDTC, ficaram assim estabelecidas: 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Estado de Goiás, 41,2%;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Município de Goiânia, 41,2%; 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Município de Aparecida de Goiânia, 9,4%;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Município de Senador Canedo, 4.8%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Município de Trindade, 2,13%</a:t>
            </a:r>
          </a:p>
          <a:p>
            <a:pPr marL="371626" lvl="1" indent="-185813">
              <a:lnSpc>
                <a:spcPts val="2409"/>
              </a:lnSpc>
              <a:buFont typeface="Arial"/>
              <a:buChar char="•"/>
            </a:pPr>
            <a:r>
              <a:rPr lang="en-US" sz="1721" spc="-4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Município de Goianira, 1,26%</a:t>
            </a:r>
          </a:p>
        </p:txBody>
      </p:sp>
    </p:spTree>
    <p:extLst>
      <p:ext uri="{BB962C8B-B14F-4D97-AF65-F5344CB8AC3E}">
        <p14:creationId xmlns:p14="http://schemas.microsoft.com/office/powerpoint/2010/main" val="52460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1445" y="1486674"/>
            <a:ext cx="11555620" cy="552570"/>
          </a:xfrm>
          <a:custGeom>
            <a:avLst/>
            <a:gdLst/>
            <a:ahLst/>
            <a:cxnLst/>
            <a:rect l="l" t="t" r="r" b="b"/>
            <a:pathLst>
              <a:path w="17333430" h="828855">
                <a:moveTo>
                  <a:pt x="0" y="0"/>
                </a:moveTo>
                <a:lnTo>
                  <a:pt x="17333430" y="0"/>
                </a:lnTo>
                <a:lnTo>
                  <a:pt x="17333430" y="828855"/>
                </a:lnTo>
                <a:lnTo>
                  <a:pt x="0" y="8288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07028" y="4755924"/>
            <a:ext cx="1242933" cy="846748"/>
          </a:xfrm>
          <a:custGeom>
            <a:avLst/>
            <a:gdLst/>
            <a:ahLst/>
            <a:cxnLst/>
            <a:rect l="l" t="t" r="r" b="b"/>
            <a:pathLst>
              <a:path w="1864399" h="1270122">
                <a:moveTo>
                  <a:pt x="0" y="0"/>
                </a:moveTo>
                <a:lnTo>
                  <a:pt x="1864399" y="0"/>
                </a:lnTo>
                <a:lnTo>
                  <a:pt x="1864399" y="1270122"/>
                </a:lnTo>
                <a:lnTo>
                  <a:pt x="0" y="1270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36967" y="4399262"/>
            <a:ext cx="4130189" cy="2080583"/>
          </a:xfrm>
          <a:custGeom>
            <a:avLst/>
            <a:gdLst/>
            <a:ahLst/>
            <a:cxnLst/>
            <a:rect l="l" t="t" r="r" b="b"/>
            <a:pathLst>
              <a:path w="6195283" h="3120874">
                <a:moveTo>
                  <a:pt x="0" y="0"/>
                </a:moveTo>
                <a:lnTo>
                  <a:pt x="6195283" y="0"/>
                </a:lnTo>
                <a:lnTo>
                  <a:pt x="6195283" y="3120874"/>
                </a:lnTo>
                <a:lnTo>
                  <a:pt x="0" y="31208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83019" y="4332662"/>
            <a:ext cx="262123" cy="1824910"/>
          </a:xfrm>
          <a:custGeom>
            <a:avLst/>
            <a:gdLst/>
            <a:ahLst/>
            <a:cxnLst/>
            <a:rect l="l" t="t" r="r" b="b"/>
            <a:pathLst>
              <a:path w="393185" h="2737365">
                <a:moveTo>
                  <a:pt x="0" y="0"/>
                </a:moveTo>
                <a:lnTo>
                  <a:pt x="393185" y="0"/>
                </a:lnTo>
                <a:lnTo>
                  <a:pt x="393185" y="2737365"/>
                </a:lnTo>
                <a:lnTo>
                  <a:pt x="0" y="2737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07027" y="1695527"/>
            <a:ext cx="7955675" cy="34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5"/>
              </a:lnSpc>
            </a:pPr>
            <a:r>
              <a:rPr lang="en-US" sz="2039" b="1" spc="-53">
                <a:solidFill>
                  <a:srgbClr val="25406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DIVISÃO DE RESPONSABILIDADES ENTRE OS ENTES FEDERATIVOS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1992" y="1987171"/>
            <a:ext cx="11044029" cy="139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6"/>
              </a:lnSpc>
            </a:pP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participações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governança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RMTC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e,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consequente,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divisão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responsabilidades</a:t>
            </a:r>
          </a:p>
          <a:p>
            <a:pPr>
              <a:lnSpc>
                <a:spcPts val="1019"/>
              </a:lnSpc>
            </a:pP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entre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Entes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Federativos,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efeito,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foram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fixadas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função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linhas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serviços</a:t>
            </a:r>
          </a:p>
          <a:p>
            <a:pPr>
              <a:lnSpc>
                <a:spcPts val="4202"/>
              </a:lnSpc>
            </a:pP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operados,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bem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como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proporções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ente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039" spc="-10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federativo.</a:t>
            </a:r>
            <a:r>
              <a:rPr lang="en-US" sz="2039" spc="-1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 Goiânia, 1,26%</a:t>
            </a:r>
          </a:p>
          <a:p>
            <a:pPr>
              <a:lnSpc>
                <a:spcPts val="1046"/>
              </a:lnSpc>
            </a:pPr>
            <a:endParaRPr lang="en-US" sz="2039" spc="-1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50279" y="4712774"/>
            <a:ext cx="3633829" cy="144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567" lvl="1" indent="-146784">
              <a:lnSpc>
                <a:spcPts val="1903"/>
              </a:lnSpc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Estado de Goiás, 41,2%;</a:t>
            </a:r>
          </a:p>
          <a:p>
            <a:pPr marL="293567" lvl="1" indent="-146784">
              <a:lnSpc>
                <a:spcPts val="1903"/>
              </a:lnSpc>
              <a:spcBef>
                <a:spcPct val="0"/>
              </a:spcBef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de Goiânia, 41,2%; </a:t>
            </a:r>
          </a:p>
          <a:p>
            <a:pPr marL="293567" lvl="1" indent="-146784">
              <a:lnSpc>
                <a:spcPts val="1903"/>
              </a:lnSpc>
              <a:spcBef>
                <a:spcPct val="0"/>
              </a:spcBef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de Aparecida de Goiânia, 9,4%;</a:t>
            </a:r>
          </a:p>
          <a:p>
            <a:pPr marL="293567" lvl="1" indent="-146784">
              <a:lnSpc>
                <a:spcPts val="1903"/>
              </a:lnSpc>
              <a:spcBef>
                <a:spcPct val="0"/>
              </a:spcBef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de Senador Canedo, 4.8%</a:t>
            </a:r>
          </a:p>
          <a:p>
            <a:pPr marL="293567" lvl="1" indent="-146784">
              <a:lnSpc>
                <a:spcPts val="1903"/>
              </a:lnSpc>
              <a:spcBef>
                <a:spcPct val="0"/>
              </a:spcBef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de Trindade, 2,13%</a:t>
            </a:r>
          </a:p>
          <a:p>
            <a:pPr marL="293567" lvl="1" indent="-146784">
              <a:lnSpc>
                <a:spcPts val="1903"/>
              </a:lnSpc>
              <a:spcBef>
                <a:spcPct val="0"/>
              </a:spcBef>
              <a:buFont typeface="Arial"/>
              <a:buChar char="•"/>
            </a:pPr>
            <a:r>
              <a:rPr lang="en-US" sz="1359" spc="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de Goianira, 1,26%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07027" y="5711223"/>
            <a:ext cx="1909095" cy="22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"/>
              </a:lnSpc>
              <a:spcBef>
                <a:spcPct val="0"/>
              </a:spcBef>
            </a:pPr>
            <a:r>
              <a:rPr lang="en-US" sz="1359" b="1" spc="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TARIFA DO USUÁRIO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16122" y="5160821"/>
            <a:ext cx="1718917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3"/>
              </a:lnSpc>
            </a:pPr>
            <a:r>
              <a:rPr lang="en-US" sz="3477" spc="-173">
                <a:solidFill>
                  <a:srgbClr val="10369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R$ 4,30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95316" y="3961301"/>
            <a:ext cx="1718917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3"/>
              </a:lnSpc>
            </a:pPr>
            <a:r>
              <a:rPr lang="en-US" sz="3477" spc="-173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R$ 5,01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4101" y="4921667"/>
            <a:ext cx="1718917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3"/>
              </a:lnSpc>
            </a:pPr>
            <a:r>
              <a:rPr lang="en-US" sz="3477" spc="-173">
                <a:solidFill>
                  <a:srgbClr val="FF914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R$9,31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4101" y="5353278"/>
            <a:ext cx="155850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4"/>
              </a:lnSpc>
            </a:pPr>
            <a:r>
              <a:rPr lang="en-US" sz="1359" b="1" spc="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TARIFA DE REMUNERAÇÃO DO SISTEMA</a:t>
            </a:r>
          </a:p>
        </p:txBody>
      </p:sp>
      <p:sp>
        <p:nvSpPr>
          <p:cNvPr id="15" name="Freeform 15"/>
          <p:cNvSpPr/>
          <p:nvPr/>
        </p:nvSpPr>
        <p:spPr>
          <a:xfrm rot="-10800000">
            <a:off x="6653941" y="4332662"/>
            <a:ext cx="262123" cy="1824910"/>
          </a:xfrm>
          <a:custGeom>
            <a:avLst/>
            <a:gdLst/>
            <a:ahLst/>
            <a:cxnLst/>
            <a:rect l="l" t="t" r="r" b="b"/>
            <a:pathLst>
              <a:path w="393185" h="2737365">
                <a:moveTo>
                  <a:pt x="0" y="0"/>
                </a:moveTo>
                <a:lnTo>
                  <a:pt x="393186" y="0"/>
                </a:lnTo>
                <a:lnTo>
                  <a:pt x="393186" y="2737365"/>
                </a:lnTo>
                <a:lnTo>
                  <a:pt x="0" y="27373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214233" y="3847897"/>
            <a:ext cx="1909095" cy="47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3"/>
              </a:lnSpc>
              <a:spcBef>
                <a:spcPct val="0"/>
              </a:spcBef>
            </a:pPr>
            <a:r>
              <a:rPr lang="en-US" sz="1359" b="1" spc="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COMPLEMENTO TARIFÁRIO - SUBSÍDIO</a:t>
            </a:r>
          </a:p>
        </p:txBody>
      </p:sp>
    </p:spTree>
    <p:extLst>
      <p:ext uri="{BB962C8B-B14F-4D97-AF65-F5344CB8AC3E}">
        <p14:creationId xmlns:p14="http://schemas.microsoft.com/office/powerpoint/2010/main" val="28429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826" y="756760"/>
            <a:ext cx="13497651" cy="69232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9322" y="3403600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3,4243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69679" y="5805972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0,1201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02025" y="5805972"/>
            <a:ext cx="1108424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0,3234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43126" y="5805972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0,1773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30244" y="5913528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0,1183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46790" y="5319160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0,8472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68070" y="1995132"/>
            <a:ext cx="700813" cy="24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  <a:spcBef>
                <a:spcPct val="0"/>
              </a:spcBef>
            </a:pPr>
            <a:r>
              <a:rPr lang="en-US" sz="143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5,0106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5289" y="1688391"/>
            <a:ext cx="7955675" cy="34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2039" b="1" spc="-53">
                <a:solidFill>
                  <a:srgbClr val="25406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COMPLEMENTO TARIFÁRIO</a:t>
            </a:r>
          </a:p>
        </p:txBody>
      </p:sp>
    </p:spTree>
    <p:extLst>
      <p:ext uri="{BB962C8B-B14F-4D97-AF65-F5344CB8AC3E}">
        <p14:creationId xmlns:p14="http://schemas.microsoft.com/office/powerpoint/2010/main" val="395214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792" y="2330171"/>
            <a:ext cx="7938745" cy="2783732"/>
            <a:chOff x="0" y="0"/>
            <a:chExt cx="3136294" cy="1099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6294" cy="1099746"/>
            </a:xfrm>
            <a:custGeom>
              <a:avLst/>
              <a:gdLst/>
              <a:ahLst/>
              <a:cxnLst/>
              <a:rect l="l" t="t" r="r" b="b"/>
              <a:pathLst>
                <a:path w="3136294" h="1099746">
                  <a:moveTo>
                    <a:pt x="0" y="0"/>
                  </a:moveTo>
                  <a:lnTo>
                    <a:pt x="3136294" y="0"/>
                  </a:lnTo>
                  <a:lnTo>
                    <a:pt x="3136294" y="1099746"/>
                  </a:lnTo>
                  <a:lnTo>
                    <a:pt x="0" y="1099746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6294" cy="11378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580630" y="3318886"/>
            <a:ext cx="493853" cy="485829"/>
          </a:xfrm>
          <a:custGeom>
            <a:avLst/>
            <a:gdLst/>
            <a:ahLst/>
            <a:cxnLst/>
            <a:rect l="l" t="t" r="r" b="b"/>
            <a:pathLst>
              <a:path w="740780" h="728743">
                <a:moveTo>
                  <a:pt x="0" y="0"/>
                </a:moveTo>
                <a:lnTo>
                  <a:pt x="740780" y="0"/>
                </a:lnTo>
                <a:lnTo>
                  <a:pt x="740780" y="728742"/>
                </a:lnTo>
                <a:lnTo>
                  <a:pt x="0" y="72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7263" y="4387696"/>
            <a:ext cx="460295" cy="450514"/>
          </a:xfrm>
          <a:custGeom>
            <a:avLst/>
            <a:gdLst/>
            <a:ahLst/>
            <a:cxnLst/>
            <a:rect l="l" t="t" r="r" b="b"/>
            <a:pathLst>
              <a:path w="690443" h="675771">
                <a:moveTo>
                  <a:pt x="0" y="0"/>
                </a:moveTo>
                <a:lnTo>
                  <a:pt x="690442" y="0"/>
                </a:lnTo>
                <a:lnTo>
                  <a:pt x="690442" y="675771"/>
                </a:lnTo>
                <a:lnTo>
                  <a:pt x="0" y="6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49771" y="4319041"/>
            <a:ext cx="587823" cy="587823"/>
          </a:xfrm>
          <a:custGeom>
            <a:avLst/>
            <a:gdLst/>
            <a:ahLst/>
            <a:cxnLst/>
            <a:rect l="l" t="t" r="r" b="b"/>
            <a:pathLst>
              <a:path w="881735" h="881735">
                <a:moveTo>
                  <a:pt x="0" y="0"/>
                </a:moveTo>
                <a:lnTo>
                  <a:pt x="881735" y="0"/>
                </a:lnTo>
                <a:lnTo>
                  <a:pt x="881735" y="881735"/>
                </a:lnTo>
                <a:lnTo>
                  <a:pt x="0" y="881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62289" y="3516921"/>
            <a:ext cx="598955" cy="588473"/>
          </a:xfrm>
          <a:custGeom>
            <a:avLst/>
            <a:gdLst/>
            <a:ahLst/>
            <a:cxnLst/>
            <a:rect l="l" t="t" r="r" b="b"/>
            <a:pathLst>
              <a:path w="898432" h="882709">
                <a:moveTo>
                  <a:pt x="0" y="0"/>
                </a:moveTo>
                <a:lnTo>
                  <a:pt x="898432" y="0"/>
                </a:lnTo>
                <a:lnTo>
                  <a:pt x="898432" y="882709"/>
                </a:lnTo>
                <a:lnTo>
                  <a:pt x="0" y="882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62289" y="2837413"/>
            <a:ext cx="562787" cy="401689"/>
          </a:xfrm>
          <a:custGeom>
            <a:avLst/>
            <a:gdLst/>
            <a:ahLst/>
            <a:cxnLst/>
            <a:rect l="l" t="t" r="r" b="b"/>
            <a:pathLst>
              <a:path w="844181" h="602534">
                <a:moveTo>
                  <a:pt x="0" y="0"/>
                </a:moveTo>
                <a:lnTo>
                  <a:pt x="844181" y="0"/>
                </a:lnTo>
                <a:lnTo>
                  <a:pt x="844181" y="602534"/>
                </a:lnTo>
                <a:lnTo>
                  <a:pt x="0" y="602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53213" y="2837413"/>
            <a:ext cx="437759" cy="363887"/>
          </a:xfrm>
          <a:custGeom>
            <a:avLst/>
            <a:gdLst/>
            <a:ahLst/>
            <a:cxnLst/>
            <a:rect l="l" t="t" r="r" b="b"/>
            <a:pathLst>
              <a:path w="656638" h="545830">
                <a:moveTo>
                  <a:pt x="0" y="0"/>
                </a:moveTo>
                <a:lnTo>
                  <a:pt x="656638" y="0"/>
                </a:lnTo>
                <a:lnTo>
                  <a:pt x="656638" y="545830"/>
                </a:lnTo>
                <a:lnTo>
                  <a:pt x="0" y="545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753672" y="3474621"/>
            <a:ext cx="624508" cy="389887"/>
          </a:xfrm>
          <a:custGeom>
            <a:avLst/>
            <a:gdLst/>
            <a:ahLst/>
            <a:cxnLst/>
            <a:rect l="l" t="t" r="r" b="b"/>
            <a:pathLst>
              <a:path w="936762" h="584830">
                <a:moveTo>
                  <a:pt x="0" y="0"/>
                </a:moveTo>
                <a:lnTo>
                  <a:pt x="936763" y="0"/>
                </a:lnTo>
                <a:lnTo>
                  <a:pt x="936763" y="584829"/>
                </a:lnTo>
                <a:lnTo>
                  <a:pt x="0" y="5848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1723" t="-37351" r="-52172" b="-1551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58968" y="4023296"/>
            <a:ext cx="426248" cy="492772"/>
          </a:xfrm>
          <a:custGeom>
            <a:avLst/>
            <a:gdLst/>
            <a:ahLst/>
            <a:cxnLst/>
            <a:rect l="l" t="t" r="r" b="b"/>
            <a:pathLst>
              <a:path w="639372" h="739158">
                <a:moveTo>
                  <a:pt x="0" y="0"/>
                </a:moveTo>
                <a:lnTo>
                  <a:pt x="639371" y="0"/>
                </a:lnTo>
                <a:lnTo>
                  <a:pt x="639371" y="739158"/>
                </a:lnTo>
                <a:lnTo>
                  <a:pt x="0" y="739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68241" y="3385731"/>
            <a:ext cx="1319031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"/>
              </a:lnSpc>
            </a:pPr>
            <a:r>
              <a:rPr lang="en-US" sz="517" i="1" spc="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ARTICULADOS ELÉTRICOS 23M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77167" y="2986752"/>
            <a:ext cx="44901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83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53841" y="3253609"/>
            <a:ext cx="1231412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EIXO-ANHANGUERA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58826" y="4016946"/>
            <a:ext cx="88422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"/>
              </a:lnSpc>
            </a:pPr>
            <a:r>
              <a:rPr lang="en-US" sz="517" i="1" spc="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61 SUPER PADRON 15M + 6 DE 12,7M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68241" y="3604001"/>
            <a:ext cx="44901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D435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8242" y="3893043"/>
            <a:ext cx="1022481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BRT N-S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2176022" y="1376729"/>
            <a:ext cx="0" cy="3974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4155061" y="1395779"/>
            <a:ext cx="14694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6"/>
              </a:lnSpc>
            </a:pPr>
            <a:r>
              <a:rPr lang="en-US" sz="2103" b="1">
                <a:solidFill>
                  <a:srgbClr val="A6A6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R$668MI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52404" y="1697206"/>
            <a:ext cx="164617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C. TARIFÁRIO</a:t>
            </a:r>
          </a:p>
        </p:txBody>
      </p:sp>
      <p:sp>
        <p:nvSpPr>
          <p:cNvPr id="22" name="AutoShape 22"/>
          <p:cNvSpPr/>
          <p:nvPr/>
        </p:nvSpPr>
        <p:spPr>
          <a:xfrm>
            <a:off x="5624543" y="1376729"/>
            <a:ext cx="0" cy="3974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1958826" y="3110656"/>
            <a:ext cx="18341" cy="99006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1707567" y="3569749"/>
            <a:ext cx="16503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5209301" y="2849823"/>
            <a:ext cx="0" cy="5197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491792" y="5577782"/>
            <a:ext cx="4225142" cy="1019657"/>
            <a:chOff x="0" y="0"/>
            <a:chExt cx="1669192" cy="4028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69192" cy="402828"/>
            </a:xfrm>
            <a:custGeom>
              <a:avLst/>
              <a:gdLst/>
              <a:ahLst/>
              <a:cxnLst/>
              <a:rect l="l" t="t" r="r" b="b"/>
              <a:pathLst>
                <a:path w="1669192" h="402828">
                  <a:moveTo>
                    <a:pt x="0" y="0"/>
                  </a:moveTo>
                  <a:lnTo>
                    <a:pt x="1669192" y="0"/>
                  </a:lnTo>
                  <a:lnTo>
                    <a:pt x="1669192" y="402828"/>
                  </a:lnTo>
                  <a:lnTo>
                    <a:pt x="0" y="402828"/>
                  </a:lnTo>
                  <a:close/>
                </a:path>
              </a:pathLst>
            </a:custGeom>
            <a:solidFill>
              <a:srgbClr val="1E953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669192" cy="4409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sp>
        <p:nvSpPr>
          <p:cNvPr id="29" name="AutoShape 29"/>
          <p:cNvSpPr/>
          <p:nvPr/>
        </p:nvSpPr>
        <p:spPr>
          <a:xfrm>
            <a:off x="639864" y="6172200"/>
            <a:ext cx="9618676" cy="0"/>
          </a:xfrm>
          <a:prstGeom prst="line">
            <a:avLst/>
          </a:prstGeom>
          <a:ln w="38100" cap="flat">
            <a:solidFill>
              <a:srgbClr val="A6A6A6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8518457" y="2429634"/>
            <a:ext cx="3549891" cy="2507799"/>
          </a:xfrm>
          <a:custGeom>
            <a:avLst/>
            <a:gdLst/>
            <a:ahLst/>
            <a:cxnLst/>
            <a:rect l="l" t="t" r="r" b="b"/>
            <a:pathLst>
              <a:path w="5324837" h="3761699">
                <a:moveTo>
                  <a:pt x="0" y="0"/>
                </a:moveTo>
                <a:lnTo>
                  <a:pt x="5324837" y="0"/>
                </a:lnTo>
                <a:lnTo>
                  <a:pt x="5324837" y="3761699"/>
                </a:lnTo>
                <a:lnTo>
                  <a:pt x="0" y="37616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617299" y="6064579"/>
            <a:ext cx="215243" cy="21524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B9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627757" y="6064579"/>
            <a:ext cx="215243" cy="21524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B94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592546" y="6064579"/>
            <a:ext cx="215243" cy="21524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93B94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93135" y="6064579"/>
            <a:ext cx="215243" cy="21524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947576" y="6064579"/>
            <a:ext cx="215243" cy="215243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850684" y="6064579"/>
            <a:ext cx="215243" cy="215243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901449" y="6064579"/>
            <a:ext cx="215243" cy="21524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135341" y="6064579"/>
            <a:ext cx="215243" cy="215243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0150919" y="6064579"/>
            <a:ext cx="215243" cy="215243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51"/>
                </a:lnSpc>
              </a:pPr>
              <a:endParaRPr sz="1200"/>
            </a:p>
          </p:txBody>
        </p:sp>
      </p:grpSp>
      <p:sp>
        <p:nvSpPr>
          <p:cNvPr id="58" name="Freeform 58"/>
          <p:cNvSpPr/>
          <p:nvPr/>
        </p:nvSpPr>
        <p:spPr>
          <a:xfrm>
            <a:off x="491792" y="2029437"/>
            <a:ext cx="281647" cy="262635"/>
          </a:xfrm>
          <a:custGeom>
            <a:avLst/>
            <a:gdLst/>
            <a:ahLst/>
            <a:cxnLst/>
            <a:rect l="l" t="t" r="r" b="b"/>
            <a:pathLst>
              <a:path w="422470" h="393953">
                <a:moveTo>
                  <a:pt x="0" y="0"/>
                </a:moveTo>
                <a:lnTo>
                  <a:pt x="422470" y="0"/>
                </a:lnTo>
                <a:lnTo>
                  <a:pt x="422470" y="393953"/>
                </a:lnTo>
                <a:lnTo>
                  <a:pt x="0" y="3939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9"/>
          <p:cNvSpPr txBox="1"/>
          <p:nvPr/>
        </p:nvSpPr>
        <p:spPr>
          <a:xfrm>
            <a:off x="1271796" y="4425795"/>
            <a:ext cx="7357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1020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62381" y="4679524"/>
            <a:ext cx="1231412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L. ALIMENTADORAS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62381" y="4794466"/>
            <a:ext cx="991517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"/>
              </a:lnSpc>
            </a:pPr>
            <a:r>
              <a:rPr lang="en-US" sz="517" i="1" spc="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EURO VI - DIESEL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47004" y="2500852"/>
            <a:ext cx="57107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3"/>
              </a:lnSpc>
            </a:pPr>
            <a:r>
              <a:rPr lang="en-US" sz="120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NOVA FROTA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50351" y="2490135"/>
            <a:ext cx="65049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1170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0351" y="2729167"/>
            <a:ext cx="773396" cy="7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"/>
              </a:lnSpc>
            </a:pPr>
            <a:r>
              <a:rPr lang="en-US" sz="517" i="1" spc="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ÔNIBUS NOVOS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65243" y="3346000"/>
            <a:ext cx="44232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9"/>
              </a:lnSpc>
            </a:pPr>
            <a:r>
              <a:rPr lang="en-US" sz="181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150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50351" y="3610781"/>
            <a:ext cx="580352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1"/>
              </a:lnSpc>
            </a:pPr>
            <a:r>
              <a:rPr lang="en-US" sz="517" i="1" spc="12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ÔNIBUS ELÉTRICOS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662289" y="2490135"/>
            <a:ext cx="666046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3"/>
              </a:lnSpc>
            </a:pPr>
            <a:r>
              <a:rPr lang="en-US" sz="120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OBRAS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753213" y="2447971"/>
            <a:ext cx="107441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3"/>
              </a:lnSpc>
            </a:pPr>
            <a:r>
              <a:rPr lang="en-US" sz="1208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AÇÕES DE SEGURANÇA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451743" y="2886529"/>
            <a:ext cx="449012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D435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451743" y="3111872"/>
            <a:ext cx="68932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ESTAÇÕES</a:t>
            </a:r>
          </a:p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BRT N-S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372587" y="2875509"/>
            <a:ext cx="29706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E95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19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475070" y="3559630"/>
            <a:ext cx="29706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E95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451744" y="3850883"/>
            <a:ext cx="10919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TERMINAIS </a:t>
            </a:r>
          </a:p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E. ANHANGUERA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423171" y="4416774"/>
            <a:ext cx="89536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E95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6.940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436753" y="4681851"/>
            <a:ext cx="78524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PONTOS DE PARADA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330573" y="1399053"/>
            <a:ext cx="145353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6"/>
              </a:lnSpc>
            </a:pPr>
            <a:r>
              <a:rPr lang="en-US" sz="2103" b="1">
                <a:solidFill>
                  <a:srgbClr val="1E95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R$ 90.4MI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94449" y="1395779"/>
            <a:ext cx="146948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6"/>
              </a:lnSpc>
            </a:pPr>
            <a:r>
              <a:rPr lang="en-US" sz="2103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R$219.5MI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491792" y="1697206"/>
            <a:ext cx="164617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2024 | C. TARIFÁRIO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359441" y="1697206"/>
            <a:ext cx="1424663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2024 | ESTADO GO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94449" y="1084300"/>
            <a:ext cx="2584443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1"/>
              </a:lnSpc>
            </a:pPr>
            <a:r>
              <a:rPr lang="en-US" sz="14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INVESTIMENTO EM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886761" y="1395779"/>
            <a:ext cx="145353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6"/>
              </a:lnSpc>
            </a:pPr>
            <a:r>
              <a:rPr lang="en-US" sz="2103" b="1">
                <a:solidFill>
                  <a:srgbClr val="1E953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R$ 275MI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915629" y="1693933"/>
            <a:ext cx="1424663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ESTADO GO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194736" y="1084300"/>
            <a:ext cx="3202260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1"/>
              </a:lnSpc>
            </a:pPr>
            <a:r>
              <a:rPr lang="en-US" sz="14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INVESTIMENTO  TOTAL ATÉ 2026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380809" y="3100851"/>
            <a:ext cx="113353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ESTAÇÕES</a:t>
            </a:r>
          </a:p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E. ANHANGUERA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7396997" y="2850113"/>
            <a:ext cx="83765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9"/>
              </a:lnSpc>
            </a:pPr>
            <a:r>
              <a:rPr lang="en-US" sz="1812" b="1">
                <a:solidFill>
                  <a:srgbClr val="1D435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6560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396997" y="3075650"/>
            <a:ext cx="83765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CAM. DE SEGURANÇA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416281" y="3491878"/>
            <a:ext cx="83765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>
                <a:solidFill>
                  <a:srgbClr val="A5034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APP.MULHER SEGURA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416281" y="4193391"/>
            <a:ext cx="83765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"/>
              </a:lnSpc>
            </a:pPr>
            <a:r>
              <a:rPr lang="en-US" sz="906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CENTRAL DE SEGURANÇA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54758" y="5704453"/>
            <a:ext cx="1675815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31 ESTAÇÕES BRT N-S</a:t>
            </a:r>
          </a:p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+4 ANHANGUERA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2627757" y="5704454"/>
            <a:ext cx="908118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TERMINAL N. MUNDO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592546" y="5704453"/>
            <a:ext cx="1119717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+4 ESTAÇÕES</a:t>
            </a:r>
          </a:p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ANHANGUERA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820950" y="5704453"/>
            <a:ext cx="1119717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+4 ESTAÇÕES</a:t>
            </a:r>
          </a:p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ANHANGUERA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997816" y="5704454"/>
            <a:ext cx="726765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T. BÍBLIA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781732" y="5703436"/>
            <a:ext cx="1119717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+3 ESTAÇÕES </a:t>
            </a:r>
          </a:p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ANHANGUERA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7958599" y="5703436"/>
            <a:ext cx="1119717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T. DERGO E </a:t>
            </a:r>
          </a:p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+4 ESTAÇÕES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135466" y="5703436"/>
            <a:ext cx="958303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T. SENADOR CANEDO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0150918" y="5703436"/>
            <a:ext cx="1156401" cy="25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T. PRAÇA A E T. PE PELÁGIO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39864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JUL/2024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2627757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SET/2024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3592546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OUT/2024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4829378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JAN/2025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947576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ABR/2025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6867147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MAI/2025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901449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JUL/2025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135340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OUT/2025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0172382" y="6400472"/>
            <a:ext cx="846541" cy="12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7"/>
              </a:lnSpc>
            </a:pPr>
            <a:r>
              <a:rPr lang="en-US" sz="801" i="1" spc="2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DEZ/2025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97373" y="5310754"/>
            <a:ext cx="234562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1"/>
              </a:lnSpc>
            </a:pPr>
            <a:r>
              <a:rPr lang="en-US" sz="14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TIMELINE DE ENTREGAS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853629" y="2088543"/>
            <a:ext cx="8175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1"/>
              </a:lnSpc>
            </a:pPr>
            <a:r>
              <a:rPr lang="en-US" sz="14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ESCOPO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720397" y="2121401"/>
            <a:ext cx="773396" cy="12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7"/>
              </a:lnSpc>
            </a:pPr>
            <a:r>
              <a:rPr lang="en-US" sz="784" i="1" spc="19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RESUMIDO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547004" y="374447"/>
            <a:ext cx="1108312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22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PROJETO NOVA RMTC</a:t>
            </a:r>
          </a:p>
        </p:txBody>
      </p:sp>
    </p:spTree>
    <p:extLst>
      <p:ext uri="{BB962C8B-B14F-4D97-AF65-F5344CB8AC3E}">
        <p14:creationId xmlns:p14="http://schemas.microsoft.com/office/powerpoint/2010/main" val="180175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9B66326-8065-B744-9BC4-D92DDAEE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3850"/>
            <a:ext cx="6096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3DD47-1520-4743-B160-9D0EBC36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087"/>
          </a:xfrm>
        </p:spPr>
        <p:txBody>
          <a:bodyPr/>
          <a:lstStyle/>
          <a:p>
            <a:r>
              <a:rPr lang="pt-BR" dirty="0"/>
              <a:t>El futuro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integración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9C787A-2C91-DF40-B4B6-1DCB97D5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393"/>
            <a:ext cx="10515600" cy="4351338"/>
          </a:xfrm>
        </p:spPr>
        <p:txBody>
          <a:bodyPr/>
          <a:lstStyle/>
          <a:p>
            <a:r>
              <a:rPr lang="pt-BR" dirty="0"/>
              <a:t>- </a:t>
            </a:r>
            <a:r>
              <a:rPr lang="pt-BR" dirty="0" err="1"/>
              <a:t>Digitalización</a:t>
            </a:r>
            <a:r>
              <a:rPr lang="pt-BR" dirty="0"/>
              <a:t>: </a:t>
            </a:r>
            <a:r>
              <a:rPr lang="pt-BR" dirty="0" err="1"/>
              <a:t>aplicaciones</a:t>
            </a:r>
            <a:r>
              <a:rPr lang="pt-BR" dirty="0"/>
              <a:t> de </a:t>
            </a:r>
            <a:r>
              <a:rPr lang="pt-BR" dirty="0" err="1"/>
              <a:t>movilidad</a:t>
            </a:r>
            <a:r>
              <a:rPr lang="pt-BR" dirty="0"/>
              <a:t> integradas.</a:t>
            </a:r>
          </a:p>
          <a:p>
            <a:r>
              <a:rPr lang="pt-BR" dirty="0"/>
              <a:t>- Uso de </a:t>
            </a:r>
            <a:r>
              <a:rPr lang="pt-BR" dirty="0" err="1"/>
              <a:t>vehículos</a:t>
            </a:r>
            <a:r>
              <a:rPr lang="pt-BR" dirty="0"/>
              <a:t> autónomos.</a:t>
            </a:r>
          </a:p>
          <a:p>
            <a:r>
              <a:rPr lang="pt-BR" dirty="0"/>
              <a:t>- Mayor </a:t>
            </a:r>
            <a:r>
              <a:rPr lang="pt-BR" dirty="0" err="1"/>
              <a:t>integración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bicicletas, patinetes </a:t>
            </a:r>
            <a:r>
              <a:rPr lang="pt-BR" dirty="0" err="1"/>
              <a:t>y</a:t>
            </a:r>
            <a:r>
              <a:rPr lang="pt-BR" dirty="0"/>
              <a:t> transporte compartido.</a:t>
            </a:r>
          </a:p>
          <a:p>
            <a:r>
              <a:rPr lang="pt-BR" dirty="0"/>
              <a:t>- Planes de transporte a </a:t>
            </a:r>
            <a:r>
              <a:rPr lang="pt-BR" dirty="0" err="1"/>
              <a:t>la</a:t>
            </a:r>
            <a:r>
              <a:rPr lang="pt-BR" dirty="0"/>
              <a:t> demanda (</a:t>
            </a:r>
            <a:r>
              <a:rPr lang="pt-BR" dirty="0" err="1"/>
              <a:t>Mobility</a:t>
            </a:r>
            <a:r>
              <a:rPr lang="pt-BR" dirty="0"/>
              <a:t> as a Service - </a:t>
            </a:r>
            <a:r>
              <a:rPr lang="pt-BR" dirty="0" err="1"/>
              <a:t>MaaS</a:t>
            </a:r>
            <a:r>
              <a:rPr lang="pt-BR" dirty="0"/>
              <a:t>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254970-B257-C542-8D30-E5B547E9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79" y="3532062"/>
            <a:ext cx="4575008" cy="3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9BB37-CDDA-7E46-8724-44C5D1C4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Gracias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AC18CB0-64ED-E54D-B204-E4FC21137B66}"/>
              </a:ext>
            </a:extLst>
          </p:cNvPr>
          <p:cNvSpPr/>
          <p:nvPr/>
        </p:nvSpPr>
        <p:spPr>
          <a:xfrm>
            <a:off x="1706880" y="2092960"/>
            <a:ext cx="7985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/>
              <a:t>Velton</a:t>
            </a:r>
            <a:r>
              <a:rPr lang="pt-BR" sz="3200" dirty="0"/>
              <a:t> Dias Pereira</a:t>
            </a:r>
          </a:p>
          <a:p>
            <a:r>
              <a:rPr lang="pt-BR" sz="3200" dirty="0" err="1"/>
              <a:t>Director</a:t>
            </a:r>
            <a:r>
              <a:rPr lang="pt-BR" sz="3200" dirty="0"/>
              <a:t> de </a:t>
            </a:r>
            <a:r>
              <a:rPr lang="pt-BR" sz="3200" dirty="0" err="1"/>
              <a:t>Operaciones</a:t>
            </a:r>
            <a:r>
              <a:rPr lang="pt-BR" sz="3200" dirty="0"/>
              <a:t> Ótima Transportes</a:t>
            </a:r>
          </a:p>
          <a:p>
            <a:r>
              <a:rPr lang="pt-BR" sz="3200" dirty="0" err="1"/>
              <a:t>Director</a:t>
            </a:r>
            <a:r>
              <a:rPr lang="pt-BR" sz="3200" dirty="0"/>
              <a:t> BRT Salvador</a:t>
            </a:r>
          </a:p>
          <a:p>
            <a:endParaRPr lang="pt-BR" sz="3200" dirty="0"/>
          </a:p>
          <a:p>
            <a:r>
              <a:rPr lang="pt-BR" sz="3200" dirty="0">
                <a:hlinkClick r:id="rId2"/>
              </a:rPr>
              <a:t>veltondp@gmail.com</a:t>
            </a:r>
            <a:endParaRPr lang="pt-BR" sz="3200" dirty="0"/>
          </a:p>
          <a:p>
            <a:r>
              <a:rPr lang="pt-BR" sz="3200" dirty="0"/>
              <a:t>55 31 984310568</a:t>
            </a:r>
          </a:p>
        </p:txBody>
      </p:sp>
    </p:spTree>
    <p:extLst>
      <p:ext uri="{BB962C8B-B14F-4D97-AF65-F5344CB8AC3E}">
        <p14:creationId xmlns:p14="http://schemas.microsoft.com/office/powerpoint/2010/main" val="9423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C30DF0-9186-F74D-AA0E-558E7C96915D}"/>
              </a:ext>
            </a:extLst>
          </p:cNvPr>
          <p:cNvSpPr/>
          <p:nvPr/>
        </p:nvSpPr>
        <p:spPr>
          <a:xfrm>
            <a:off x="1201479" y="508000"/>
            <a:ext cx="99745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¿</a:t>
            </a:r>
            <a:r>
              <a:rPr lang="pt-BR" sz="2800" dirty="0" err="1"/>
              <a:t>Qué</a:t>
            </a:r>
            <a:r>
              <a:rPr lang="pt-BR" sz="2800" dirty="0"/>
              <a:t> </a:t>
            </a:r>
            <a:r>
              <a:rPr lang="pt-BR" sz="2800" dirty="0" err="1"/>
              <a:t>son</a:t>
            </a:r>
            <a:r>
              <a:rPr lang="pt-BR" sz="2800" dirty="0"/>
              <a:t> </a:t>
            </a:r>
            <a:r>
              <a:rPr lang="pt-BR" sz="2800" dirty="0" err="1"/>
              <a:t>las</a:t>
            </a:r>
            <a:r>
              <a:rPr lang="pt-BR" sz="2800" dirty="0"/>
              <a:t> </a:t>
            </a:r>
            <a:r>
              <a:rPr lang="pt-BR" sz="2800" dirty="0" err="1"/>
              <a:t>integraciones</a:t>
            </a:r>
            <a:r>
              <a:rPr lang="pt-BR" sz="2800" dirty="0"/>
              <a:t> de transporte?</a:t>
            </a:r>
          </a:p>
          <a:p>
            <a:r>
              <a:rPr lang="pt-BR" sz="2800" dirty="0"/>
              <a:t>Se </a:t>
            </a:r>
            <a:r>
              <a:rPr lang="pt-BR" sz="2800" dirty="0" err="1"/>
              <a:t>habla</a:t>
            </a:r>
            <a:r>
              <a:rPr lang="pt-BR" sz="2800" dirty="0"/>
              <a:t> de </a:t>
            </a:r>
            <a:r>
              <a:rPr lang="pt-BR" sz="2800" dirty="0" err="1"/>
              <a:t>integración</a:t>
            </a:r>
            <a:r>
              <a:rPr lang="pt-BR" sz="2800" dirty="0"/>
              <a:t> </a:t>
            </a:r>
            <a:r>
              <a:rPr lang="pt-BR" sz="2800" dirty="0" err="1"/>
              <a:t>cuando</a:t>
            </a:r>
            <a:r>
              <a:rPr lang="pt-BR" sz="2800" dirty="0"/>
              <a:t> distintos modos de transporte (</a:t>
            </a:r>
            <a:r>
              <a:rPr lang="pt-BR" sz="2800" dirty="0" err="1"/>
              <a:t>autobús</a:t>
            </a:r>
            <a:r>
              <a:rPr lang="pt-BR" sz="2800" dirty="0"/>
              <a:t>, metro, </a:t>
            </a:r>
            <a:r>
              <a:rPr lang="pt-BR" sz="2800" dirty="0" err="1"/>
              <a:t>tren</a:t>
            </a:r>
            <a:r>
              <a:rPr lang="pt-BR" sz="2800" dirty="0"/>
              <a:t>, ferry, bicicleta, etc.) o líneas de </a:t>
            </a:r>
            <a:r>
              <a:rPr lang="pt-BR" sz="2800" dirty="0" err="1"/>
              <a:t>un</a:t>
            </a:r>
            <a:r>
              <a:rPr lang="pt-BR" sz="2800" dirty="0"/>
              <a:t> </a:t>
            </a:r>
            <a:r>
              <a:rPr lang="pt-BR" sz="2800" dirty="0" err="1"/>
              <a:t>mismo</a:t>
            </a:r>
            <a:r>
              <a:rPr lang="pt-BR" sz="2800" dirty="0"/>
              <a:t> sistema </a:t>
            </a:r>
            <a:r>
              <a:rPr lang="pt-BR" sz="2800" dirty="0" err="1"/>
              <a:t>trabajan</a:t>
            </a:r>
            <a:r>
              <a:rPr lang="pt-BR" sz="2800" dirty="0"/>
              <a:t> juntos para que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movilidad</a:t>
            </a:r>
            <a:r>
              <a:rPr lang="pt-BR" sz="2800" dirty="0"/>
              <a:t> </a:t>
            </a:r>
            <a:r>
              <a:rPr lang="pt-BR" sz="2800" dirty="0" err="1"/>
              <a:t>sea</a:t>
            </a:r>
            <a:r>
              <a:rPr lang="pt-BR" sz="2800" dirty="0"/>
              <a:t> más rápida, eficaz </a:t>
            </a:r>
            <a:r>
              <a:rPr lang="pt-BR" sz="2800" dirty="0" err="1"/>
              <a:t>y</a:t>
            </a:r>
            <a:r>
              <a:rPr lang="pt-BR" sz="2800" dirty="0"/>
              <a:t> </a:t>
            </a:r>
            <a:r>
              <a:rPr lang="pt-BR" sz="2800" dirty="0" err="1"/>
              <a:t>práctica</a:t>
            </a:r>
            <a:r>
              <a:rPr lang="pt-BR" sz="2800" dirty="0"/>
              <a:t> para </a:t>
            </a:r>
            <a:r>
              <a:rPr lang="pt-BR" sz="2800" dirty="0" err="1"/>
              <a:t>el</a:t>
            </a:r>
            <a:r>
              <a:rPr lang="pt-BR" sz="2800" dirty="0"/>
              <a:t> </a:t>
            </a:r>
            <a:r>
              <a:rPr lang="pt-BR" sz="2800" dirty="0" err="1"/>
              <a:t>usuario</a:t>
            </a:r>
            <a:r>
              <a:rPr lang="pt-BR" sz="2800" dirty="0"/>
              <a:t>. </a:t>
            </a:r>
            <a:r>
              <a:rPr lang="pt-BR" sz="2800" dirty="0" err="1"/>
              <a:t>Puede</a:t>
            </a:r>
            <a:r>
              <a:rPr lang="pt-BR" sz="2800" dirty="0"/>
              <a:t> implicar</a:t>
            </a:r>
          </a:p>
          <a:p>
            <a:endParaRPr lang="pt-BR" sz="2800" dirty="0"/>
          </a:p>
          <a:p>
            <a:r>
              <a:rPr lang="pt-BR" sz="2800" b="1" dirty="0"/>
              <a:t>- </a:t>
            </a:r>
            <a:r>
              <a:rPr lang="pt-BR" sz="2800" b="1" dirty="0" err="1"/>
              <a:t>Integración</a:t>
            </a:r>
            <a:r>
              <a:rPr lang="pt-BR" sz="2800" b="1" dirty="0"/>
              <a:t> física </a:t>
            </a:r>
            <a:r>
              <a:rPr lang="pt-BR" sz="2800" dirty="0"/>
              <a:t>(terminal donde se </a:t>
            </a:r>
            <a:r>
              <a:rPr lang="pt-BR" sz="2800" dirty="0" err="1"/>
              <a:t>puede</a:t>
            </a:r>
            <a:r>
              <a:rPr lang="pt-BR" sz="2800" dirty="0"/>
              <a:t> cambiar </a:t>
            </a:r>
            <a:r>
              <a:rPr lang="pt-BR" sz="2800" dirty="0" err="1"/>
              <a:t>fácilmente</a:t>
            </a:r>
            <a:r>
              <a:rPr lang="pt-BR" sz="2800" dirty="0"/>
              <a:t> de </a:t>
            </a:r>
            <a:r>
              <a:rPr lang="pt-BR" sz="2800" dirty="0" err="1"/>
              <a:t>un</a:t>
            </a:r>
            <a:r>
              <a:rPr lang="pt-BR" sz="2800" dirty="0"/>
              <a:t> modo de transporte a </a:t>
            </a:r>
            <a:r>
              <a:rPr lang="pt-BR" sz="2800" dirty="0" err="1"/>
              <a:t>otro</a:t>
            </a:r>
            <a:r>
              <a:rPr lang="pt-BR" sz="2800" dirty="0"/>
              <a:t>).</a:t>
            </a:r>
          </a:p>
          <a:p>
            <a:r>
              <a:rPr lang="pt-BR" sz="2800" dirty="0"/>
              <a:t>- </a:t>
            </a:r>
            <a:r>
              <a:rPr lang="pt-BR" sz="2800" b="1" dirty="0" err="1"/>
              <a:t>Integración</a:t>
            </a:r>
            <a:r>
              <a:rPr lang="pt-BR" sz="2800" b="1" dirty="0"/>
              <a:t> tarifaria </a:t>
            </a:r>
            <a:r>
              <a:rPr lang="pt-BR" sz="2800" dirty="0"/>
              <a:t>(pago de una tarifa única o </a:t>
            </a:r>
            <a:r>
              <a:rPr lang="pt-BR" sz="2800" dirty="0" err="1"/>
              <a:t>descuento</a:t>
            </a:r>
            <a:r>
              <a:rPr lang="pt-BR" sz="2800" dirty="0"/>
              <a:t> </a:t>
            </a:r>
            <a:r>
              <a:rPr lang="pt-BR" sz="2800" dirty="0" err="1"/>
              <a:t>en</a:t>
            </a:r>
            <a:r>
              <a:rPr lang="pt-BR" sz="2800" dirty="0"/>
              <a:t> </a:t>
            </a:r>
            <a:r>
              <a:rPr lang="pt-BR" sz="2800" dirty="0" err="1"/>
              <a:t>los</a:t>
            </a:r>
            <a:r>
              <a:rPr lang="pt-BR" sz="2800" dirty="0"/>
              <a:t> transbordos)</a:t>
            </a:r>
          </a:p>
          <a:p>
            <a:r>
              <a:rPr lang="pt-BR" sz="2800" dirty="0"/>
              <a:t>- </a:t>
            </a:r>
            <a:r>
              <a:rPr lang="pt-BR" sz="2800" b="1" dirty="0" err="1"/>
              <a:t>Integración</a:t>
            </a:r>
            <a:r>
              <a:rPr lang="pt-BR" sz="2800" b="1" dirty="0"/>
              <a:t> operativa </a:t>
            </a:r>
            <a:r>
              <a:rPr lang="pt-BR" sz="2800" dirty="0"/>
              <a:t>(</a:t>
            </a:r>
            <a:r>
              <a:rPr lang="pt-BR" sz="2800" dirty="0" err="1"/>
              <a:t>horarios</a:t>
            </a:r>
            <a:r>
              <a:rPr lang="pt-BR" sz="2800" dirty="0"/>
              <a:t> combinados para </a:t>
            </a:r>
            <a:r>
              <a:rPr lang="pt-BR" sz="2800" dirty="0" err="1"/>
              <a:t>reducir</a:t>
            </a:r>
            <a:r>
              <a:rPr lang="pt-BR" sz="2800" dirty="0"/>
              <a:t> </a:t>
            </a:r>
            <a:r>
              <a:rPr lang="pt-BR" sz="2800" dirty="0" err="1"/>
              <a:t>las</a:t>
            </a:r>
            <a:r>
              <a:rPr lang="pt-BR" sz="2800" dirty="0"/>
              <a:t> esperas)</a:t>
            </a:r>
          </a:p>
        </p:txBody>
      </p:sp>
    </p:spTree>
    <p:extLst>
      <p:ext uri="{BB962C8B-B14F-4D97-AF65-F5344CB8AC3E}">
        <p14:creationId xmlns:p14="http://schemas.microsoft.com/office/powerpoint/2010/main" val="10160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E885A2-14FC-7D48-942B-61B00266D55D}"/>
              </a:ext>
            </a:extLst>
          </p:cNvPr>
          <p:cNvSpPr/>
          <p:nvPr/>
        </p:nvSpPr>
        <p:spPr>
          <a:xfrm>
            <a:off x="1063256" y="808074"/>
            <a:ext cx="10239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Hoy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en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día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transporte integrado es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esencial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para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mejorar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movilidad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reducir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problemas urbanos como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el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tráfico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y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la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contaminación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</a:p>
          <a:p>
            <a:endParaRPr lang="pt-BR" sz="4000" dirty="0">
              <a:solidFill>
                <a:srgbClr val="000000"/>
              </a:solidFill>
              <a:latin typeface="-webkit-standard"/>
            </a:endParaRPr>
          </a:p>
          <a:p>
            <a:r>
              <a:rPr lang="pt-BR" sz="4000" dirty="0" err="1"/>
              <a:t>En</a:t>
            </a:r>
            <a:r>
              <a:rPr lang="pt-BR" sz="4000" dirty="0"/>
              <a:t> Brasil, </a:t>
            </a:r>
            <a:r>
              <a:rPr lang="pt-BR" sz="4000" dirty="0" err="1"/>
              <a:t>algunas</a:t>
            </a:r>
            <a:r>
              <a:rPr lang="pt-BR" sz="4000" dirty="0"/>
              <a:t> </a:t>
            </a:r>
            <a:r>
              <a:rPr lang="pt-BR" sz="4000" dirty="0" err="1"/>
              <a:t>ciudades</a:t>
            </a:r>
            <a:r>
              <a:rPr lang="pt-BR" sz="4000" dirty="0"/>
              <a:t> </a:t>
            </a:r>
            <a:r>
              <a:rPr lang="pt-BR" sz="4000" dirty="0" err="1"/>
              <a:t>son</a:t>
            </a:r>
            <a:r>
              <a:rPr lang="pt-BR" sz="4000" dirty="0"/>
              <a:t> </a:t>
            </a:r>
            <a:r>
              <a:rPr lang="pt-BR" sz="4000" dirty="0" err="1"/>
              <a:t>ya</a:t>
            </a:r>
            <a:r>
              <a:rPr lang="pt-BR" sz="4000" dirty="0"/>
              <a:t> referentes de </a:t>
            </a:r>
            <a:r>
              <a:rPr lang="pt-BR" sz="4000" dirty="0" err="1"/>
              <a:t>integración</a:t>
            </a:r>
            <a:r>
              <a:rPr lang="pt-BR" sz="4000" dirty="0"/>
              <a:t>, como Curitiba </a:t>
            </a:r>
            <a:r>
              <a:rPr lang="pt-BR" sz="4000" dirty="0" err="1"/>
              <a:t>con</a:t>
            </a:r>
            <a:r>
              <a:rPr lang="pt-BR" sz="4000" dirty="0"/>
              <a:t> </a:t>
            </a:r>
            <a:r>
              <a:rPr lang="pt-BR" sz="4000" dirty="0" err="1"/>
              <a:t>su</a:t>
            </a:r>
            <a:r>
              <a:rPr lang="pt-BR" sz="4000" dirty="0"/>
              <a:t> BRT </a:t>
            </a:r>
            <a:r>
              <a:rPr lang="pt-BR" sz="4000" dirty="0" err="1"/>
              <a:t>y</a:t>
            </a:r>
            <a:r>
              <a:rPr lang="pt-BR" sz="4000" dirty="0"/>
              <a:t> São Paulo </a:t>
            </a:r>
            <a:r>
              <a:rPr lang="pt-BR" sz="4000" dirty="0" err="1"/>
              <a:t>y</a:t>
            </a:r>
            <a:r>
              <a:rPr lang="pt-BR" sz="4000" dirty="0"/>
              <a:t> Goiânia </a:t>
            </a:r>
            <a:r>
              <a:rPr lang="pt-BR" sz="4000" dirty="0" err="1"/>
              <a:t>con</a:t>
            </a:r>
            <a:r>
              <a:rPr lang="pt-BR" sz="4000" dirty="0"/>
              <a:t> </a:t>
            </a:r>
            <a:r>
              <a:rPr lang="pt-BR" sz="4000" dirty="0" err="1"/>
              <a:t>el</a:t>
            </a:r>
            <a:r>
              <a:rPr lang="pt-BR" sz="4000" dirty="0"/>
              <a:t> </a:t>
            </a:r>
            <a:r>
              <a:rPr lang="pt-BR" sz="4000" dirty="0" err="1"/>
              <a:t>Billete</a:t>
            </a:r>
            <a:r>
              <a:rPr lang="pt-BR" sz="4000" dirty="0"/>
              <a:t> Único.</a:t>
            </a:r>
          </a:p>
        </p:txBody>
      </p:sp>
    </p:spTree>
    <p:extLst>
      <p:ext uri="{BB962C8B-B14F-4D97-AF65-F5344CB8AC3E}">
        <p14:creationId xmlns:p14="http://schemas.microsoft.com/office/powerpoint/2010/main" val="265316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63359C-0F22-C243-B313-E3BCB6BADCF7}"/>
              </a:ext>
            </a:extLst>
          </p:cNvPr>
          <p:cNvSpPr/>
          <p:nvPr/>
        </p:nvSpPr>
        <p:spPr>
          <a:xfrm>
            <a:off x="1017181" y="-84243"/>
            <a:ext cx="1066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</a:t>
            </a: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Brasil:</a:t>
            </a:r>
          </a:p>
          <a:p>
            <a:pPr>
              <a:spcAft>
                <a:spcPts val="0"/>
              </a:spcAft>
            </a:pPr>
            <a:endParaRPr lang="pt-BR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Paulo:</a:t>
            </a:r>
          </a:p>
          <a:p>
            <a:pPr>
              <a:spcAft>
                <a:spcPts val="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Bilhete Único: permite cambiar entre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autobuses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metro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trenes metropolitanos pagando una tarifa única dentro de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Integración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metro, CPTM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líneas de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autobús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grandes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terminales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Barra Funda, Tatuapé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Santo Amaro.</a:t>
            </a:r>
          </a:p>
          <a:p>
            <a:pPr>
              <a:spcAft>
                <a:spcPts val="0"/>
              </a:spcAft>
            </a:pPr>
            <a:r>
              <a:rPr lang="pt-BR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Río</a:t>
            </a: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Janeiro:</a:t>
            </a:r>
          </a:p>
          <a:p>
            <a:pPr>
              <a:spcAft>
                <a:spcPts val="0"/>
              </a:spcAft>
            </a:pP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Integración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Bilhete Único Carioca: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autobuses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metro, VLT,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transbordadores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incluso bicicletas públicas.</a:t>
            </a:r>
          </a:p>
          <a:p>
            <a:pPr>
              <a:spcAft>
                <a:spcPts val="0"/>
              </a:spcAft>
            </a:pP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Terminales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Central do Brasil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metro,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tranvía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autobús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Curitiba:</a:t>
            </a:r>
          </a:p>
          <a:p>
            <a:pPr>
              <a:spcAft>
                <a:spcPts val="0"/>
              </a:spcAft>
            </a:pP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Pionera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BRT (Bus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Transit)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estaciones de metro para integrar líneas rápidas, alimentadoras 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interbarriales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pagando una sola tarifa.</a:t>
            </a: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 Horizonte:</a:t>
            </a:r>
          </a:p>
          <a:p>
            <a:pPr>
              <a:spcAft>
                <a:spcPts val="0"/>
              </a:spcAft>
            </a:pP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Integración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física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tarifaria entre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autobuses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metropolitanos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metro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estaciones de Eldorado </a:t>
            </a:r>
            <a:r>
              <a:rPr lang="pt-BR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Vilarinho.</a:t>
            </a:r>
          </a:p>
          <a:p>
            <a:pPr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Goiânia : </a:t>
            </a:r>
            <a:r>
              <a:rPr lang="pt-B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Caso</a:t>
            </a:r>
            <a:endParaRPr lang="pt-B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0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57EA029-9BBB-7848-AE13-52FF57E7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8" y="0"/>
            <a:ext cx="1187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15B9B15-CAB1-414E-9C99-B75F8BB8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0992" y="3136867"/>
            <a:ext cx="871142" cy="529219"/>
          </a:xfrm>
          <a:custGeom>
            <a:avLst/>
            <a:gdLst/>
            <a:ahLst/>
            <a:cxnLst/>
            <a:rect l="l" t="t" r="r" b="b"/>
            <a:pathLst>
              <a:path w="1306713" h="793828">
                <a:moveTo>
                  <a:pt x="0" y="0"/>
                </a:moveTo>
                <a:lnTo>
                  <a:pt x="1306713" y="0"/>
                </a:lnTo>
                <a:lnTo>
                  <a:pt x="1306713" y="793828"/>
                </a:lnTo>
                <a:lnTo>
                  <a:pt x="0" y="793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67502" y="2877974"/>
            <a:ext cx="820313" cy="748722"/>
          </a:xfrm>
          <a:custGeom>
            <a:avLst/>
            <a:gdLst/>
            <a:ahLst/>
            <a:cxnLst/>
            <a:rect l="l" t="t" r="r" b="b"/>
            <a:pathLst>
              <a:path w="1230470" h="1123083">
                <a:moveTo>
                  <a:pt x="0" y="0"/>
                </a:moveTo>
                <a:lnTo>
                  <a:pt x="1230470" y="0"/>
                </a:lnTo>
                <a:lnTo>
                  <a:pt x="1230470" y="1123083"/>
                </a:lnTo>
                <a:lnTo>
                  <a:pt x="0" y="11230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94899" y="5147225"/>
            <a:ext cx="900985" cy="729798"/>
          </a:xfrm>
          <a:custGeom>
            <a:avLst/>
            <a:gdLst/>
            <a:ahLst/>
            <a:cxnLst/>
            <a:rect l="l" t="t" r="r" b="b"/>
            <a:pathLst>
              <a:path w="1351477" h="1094697">
                <a:moveTo>
                  <a:pt x="0" y="0"/>
                </a:moveTo>
                <a:lnTo>
                  <a:pt x="1351477" y="0"/>
                </a:lnTo>
                <a:lnTo>
                  <a:pt x="1351477" y="1094697"/>
                </a:lnTo>
                <a:lnTo>
                  <a:pt x="0" y="1094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16225" y="2877973"/>
            <a:ext cx="803061" cy="775319"/>
          </a:xfrm>
          <a:custGeom>
            <a:avLst/>
            <a:gdLst/>
            <a:ahLst/>
            <a:cxnLst/>
            <a:rect l="l" t="t" r="r" b="b"/>
            <a:pathLst>
              <a:path w="1204591" h="1162978">
                <a:moveTo>
                  <a:pt x="0" y="0"/>
                </a:moveTo>
                <a:lnTo>
                  <a:pt x="1204591" y="0"/>
                </a:lnTo>
                <a:lnTo>
                  <a:pt x="1204591" y="1162978"/>
                </a:lnTo>
                <a:lnTo>
                  <a:pt x="0" y="11629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29047" y="5075810"/>
            <a:ext cx="805239" cy="801213"/>
          </a:xfrm>
          <a:custGeom>
            <a:avLst/>
            <a:gdLst/>
            <a:ahLst/>
            <a:cxnLst/>
            <a:rect l="l" t="t" r="r" b="b"/>
            <a:pathLst>
              <a:path w="1207859" h="1201820">
                <a:moveTo>
                  <a:pt x="0" y="0"/>
                </a:moveTo>
                <a:lnTo>
                  <a:pt x="1207859" y="0"/>
                </a:lnTo>
                <a:lnTo>
                  <a:pt x="1207859" y="1201819"/>
                </a:lnTo>
                <a:lnTo>
                  <a:pt x="0" y="12018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6148" y="5056262"/>
            <a:ext cx="855276" cy="840309"/>
          </a:xfrm>
          <a:custGeom>
            <a:avLst/>
            <a:gdLst/>
            <a:ahLst/>
            <a:cxnLst/>
            <a:rect l="l" t="t" r="r" b="b"/>
            <a:pathLst>
              <a:path w="1282914" h="1260463">
                <a:moveTo>
                  <a:pt x="0" y="0"/>
                </a:moveTo>
                <a:lnTo>
                  <a:pt x="1282914" y="0"/>
                </a:lnTo>
                <a:lnTo>
                  <a:pt x="1282914" y="1260463"/>
                </a:lnTo>
                <a:lnTo>
                  <a:pt x="0" y="1260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281142" y="2877974"/>
            <a:ext cx="718269" cy="769230"/>
          </a:xfrm>
          <a:custGeom>
            <a:avLst/>
            <a:gdLst/>
            <a:ahLst/>
            <a:cxnLst/>
            <a:rect l="l" t="t" r="r" b="b"/>
            <a:pathLst>
              <a:path w="1077403" h="1153845">
                <a:moveTo>
                  <a:pt x="0" y="0"/>
                </a:moveTo>
                <a:lnTo>
                  <a:pt x="1077403" y="0"/>
                </a:lnTo>
                <a:lnTo>
                  <a:pt x="1077403" y="1153845"/>
                </a:lnTo>
                <a:lnTo>
                  <a:pt x="0" y="11538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298" y="6385586"/>
            <a:ext cx="1126457" cy="25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1"/>
              </a:lnSpc>
              <a:spcBef>
                <a:spcPct val="0"/>
              </a:spcBef>
            </a:pPr>
            <a:r>
              <a:rPr lang="en-US" sz="1472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9047" y="6106466"/>
            <a:ext cx="1306472" cy="36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n-US" sz="2930" spc="-14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3254" y="6387688"/>
            <a:ext cx="1306973" cy="25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1"/>
              </a:lnSpc>
              <a:spcBef>
                <a:spcPct val="0"/>
              </a:spcBef>
            </a:pPr>
            <a:r>
              <a:rPr lang="en-US" sz="1472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P. DE PARADA</a:t>
            </a:r>
          </a:p>
        </p:txBody>
      </p:sp>
      <p:sp>
        <p:nvSpPr>
          <p:cNvPr id="13" name="AutoShape 13"/>
          <p:cNvSpPr/>
          <p:nvPr/>
        </p:nvSpPr>
        <p:spPr>
          <a:xfrm flipH="1" flipV="1">
            <a:off x="5696590" y="2877974"/>
            <a:ext cx="0" cy="1525870"/>
          </a:xfrm>
          <a:prstGeom prst="line">
            <a:avLst/>
          </a:prstGeom>
          <a:ln w="571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 flipV="1">
            <a:off x="4623585" y="5177178"/>
            <a:ext cx="0" cy="1389117"/>
          </a:xfrm>
          <a:prstGeom prst="line">
            <a:avLst/>
          </a:prstGeom>
          <a:ln w="3810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4813235" y="5289768"/>
            <a:ext cx="802090" cy="967831"/>
          </a:xfrm>
          <a:custGeom>
            <a:avLst/>
            <a:gdLst/>
            <a:ahLst/>
            <a:cxnLst/>
            <a:rect l="l" t="t" r="r" b="b"/>
            <a:pathLst>
              <a:path w="1203135" h="1451747">
                <a:moveTo>
                  <a:pt x="0" y="0"/>
                </a:moveTo>
                <a:lnTo>
                  <a:pt x="1203135" y="0"/>
                </a:lnTo>
                <a:lnTo>
                  <a:pt x="1203135" y="1451746"/>
                </a:lnTo>
                <a:lnTo>
                  <a:pt x="0" y="145174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748908" y="5277104"/>
            <a:ext cx="676541" cy="980494"/>
          </a:xfrm>
          <a:custGeom>
            <a:avLst/>
            <a:gdLst/>
            <a:ahLst/>
            <a:cxnLst/>
            <a:rect l="l" t="t" r="r" b="b"/>
            <a:pathLst>
              <a:path w="1014811" h="1470741">
                <a:moveTo>
                  <a:pt x="0" y="0"/>
                </a:moveTo>
                <a:lnTo>
                  <a:pt x="1014811" y="0"/>
                </a:lnTo>
                <a:lnTo>
                  <a:pt x="1014811" y="1470741"/>
                </a:lnTo>
                <a:lnTo>
                  <a:pt x="0" y="14707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13511" y="1551456"/>
            <a:ext cx="1801451" cy="29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3"/>
              </a:lnSpc>
            </a:pPr>
            <a:r>
              <a:rPr lang="en-US" sz="2318" spc="-11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RMTC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3511" y="1723508"/>
            <a:ext cx="6347549" cy="33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spcBef>
                <a:spcPct val="0"/>
              </a:spcBef>
            </a:pPr>
            <a:r>
              <a:rPr lang="en-US" sz="2005" spc="-3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REDE METROPOLITANA DE TRANSPORTE COLETIVO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9972" y="4127048"/>
            <a:ext cx="1860988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  <a:spcBef>
                <a:spcPct val="0"/>
              </a:spcBef>
            </a:pPr>
            <a:r>
              <a:rPr lang="en-US" sz="1617" spc="-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PASSAGEIROS/Mês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19972" y="3812673"/>
            <a:ext cx="1011239" cy="4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3219" spc="-1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10MI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62837" y="4127048"/>
            <a:ext cx="1860988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  <a:spcBef>
                <a:spcPct val="0"/>
              </a:spcBef>
            </a:pPr>
            <a:r>
              <a:rPr lang="en-US" sz="1617" spc="-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FROTA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62837" y="3812673"/>
            <a:ext cx="1011239" cy="4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3219" spc="-1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1269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49435" y="4127048"/>
            <a:ext cx="809059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  <a:spcBef>
                <a:spcPct val="0"/>
              </a:spcBef>
            </a:pPr>
            <a:r>
              <a:rPr lang="en-US" sz="1617" spc="-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KM/Mês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49435" y="3812673"/>
            <a:ext cx="1435089" cy="4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3219" spc="-1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6.5MIL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5800" y="6385586"/>
            <a:ext cx="1126457" cy="25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1"/>
              </a:lnSpc>
              <a:spcBef>
                <a:spcPct val="0"/>
              </a:spcBef>
            </a:pPr>
            <a:r>
              <a:rPr lang="en-US" sz="1472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TERMINAIS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5800" y="6106466"/>
            <a:ext cx="1306472" cy="36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n-US" sz="2930" spc="-14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62755" y="6106466"/>
            <a:ext cx="1306472" cy="36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n-US" sz="2930" spc="-14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6.940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01169" y="5581974"/>
            <a:ext cx="1306472" cy="36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4"/>
              </a:lnSpc>
            </a:pPr>
            <a:r>
              <a:rPr lang="en-US" sz="2930" spc="-146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4306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01169" y="5894945"/>
            <a:ext cx="117378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3"/>
              </a:lnSpc>
            </a:pPr>
            <a:r>
              <a:rPr lang="en-US" sz="1472" spc="-2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EMPREGOS DIRETOS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79287" y="4127048"/>
            <a:ext cx="768563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  <a:spcBef>
                <a:spcPct val="0"/>
              </a:spcBef>
            </a:pPr>
            <a:r>
              <a:rPr lang="en-US" sz="1617" spc="-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LINHAS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16225" y="3799880"/>
            <a:ext cx="1011239" cy="4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3219" spc="-16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293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5800" y="2642933"/>
            <a:ext cx="1637711" cy="26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2"/>
              </a:lnSpc>
            </a:pPr>
            <a:r>
              <a:rPr lang="en-US" sz="2107" spc="-10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MOBILIDADE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10992" y="4648595"/>
            <a:ext cx="2583907" cy="26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2"/>
              </a:lnSpc>
            </a:pPr>
            <a:r>
              <a:rPr lang="en-US" sz="2107" spc="-10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INFRAESTRUTURA</a:t>
            </a:r>
          </a:p>
        </p:txBody>
      </p: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8385441" y="3015792"/>
            <a:ext cx="3662823" cy="3020824"/>
            <a:chOff x="0" y="0"/>
            <a:chExt cx="6295136" cy="51917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295136" cy="5191760"/>
            </a:xfrm>
            <a:custGeom>
              <a:avLst/>
              <a:gdLst/>
              <a:ahLst/>
              <a:cxnLst/>
              <a:rect l="l" t="t" r="r" b="b"/>
              <a:pathLst>
                <a:path w="6295136" h="5191760">
                  <a:moveTo>
                    <a:pt x="6295136" y="0"/>
                  </a:moveTo>
                  <a:lnTo>
                    <a:pt x="0" y="0"/>
                  </a:lnTo>
                  <a:lnTo>
                    <a:pt x="0" y="5191760"/>
                  </a:lnTo>
                  <a:lnTo>
                    <a:pt x="6295136" y="5191760"/>
                  </a:lnTo>
                  <a:lnTo>
                    <a:pt x="6295136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71619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12826" y="2085542"/>
            <a:ext cx="1755333" cy="27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2259" spc="-11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RMTC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2826" y="2269638"/>
            <a:ext cx="3217213" cy="32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  <a:spcBef>
                <a:spcPct val="0"/>
              </a:spcBef>
            </a:pPr>
            <a:r>
              <a:rPr lang="en-US" sz="1954" spc="-3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ORIGEM /CONSTITUIÇÃO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7783" y="2884577"/>
            <a:ext cx="11003582" cy="300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1975: A implantação do Eixo-Anhanguera representou a pedra fundamental do sistema integrado de transporte urbano de Goiânia.</a:t>
            </a:r>
          </a:p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1980: Foi instituído o Aglomerado Urbano de Goiânia – AGLURB (10 municípios).</a:t>
            </a:r>
          </a:p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1991 – Criação do CD-AGLURB, que representou a ampliação da governança do sistema integrado de transporte.</a:t>
            </a:r>
          </a:p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2001 – Criação da Rede Metropolitana de Transporte Coletivo – RMTC (LC 34/2001)</a:t>
            </a:r>
          </a:p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2021 – Recomposição da governança Reestruturação da RMTC (LC 169/2021)</a:t>
            </a:r>
          </a:p>
          <a:p>
            <a:pPr marL="393276" lvl="1" indent="-196638" algn="just">
              <a:lnSpc>
                <a:spcPts val="3442"/>
              </a:lnSpc>
              <a:buFont typeface="Arial"/>
              <a:buChar char="•"/>
            </a:pPr>
            <a:r>
              <a:rPr lang="en-US" sz="1821" spc="-4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2023 -  Atualização da Governança (LC 190/2023)</a:t>
            </a:r>
          </a:p>
        </p:txBody>
      </p:sp>
      <p:sp>
        <p:nvSpPr>
          <p:cNvPr id="6" name="Freeform 6"/>
          <p:cNvSpPr/>
          <p:nvPr/>
        </p:nvSpPr>
        <p:spPr>
          <a:xfrm>
            <a:off x="8719618" y="1658453"/>
            <a:ext cx="3131747" cy="1065439"/>
          </a:xfrm>
          <a:custGeom>
            <a:avLst/>
            <a:gdLst/>
            <a:ahLst/>
            <a:cxnLst/>
            <a:rect l="l" t="t" r="r" b="b"/>
            <a:pathLst>
              <a:path w="4697620" h="1598159">
                <a:moveTo>
                  <a:pt x="0" y="0"/>
                </a:moveTo>
                <a:lnTo>
                  <a:pt x="4697619" y="0"/>
                </a:lnTo>
                <a:lnTo>
                  <a:pt x="4697619" y="1598159"/>
                </a:lnTo>
                <a:lnTo>
                  <a:pt x="0" y="1598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912" t="-39307" r="-11246" b="-43035"/>
            </a:stretch>
          </a:blipFill>
        </p:spPr>
      </p:sp>
    </p:spTree>
    <p:extLst>
      <p:ext uri="{BB962C8B-B14F-4D97-AF65-F5344CB8AC3E}">
        <p14:creationId xmlns:p14="http://schemas.microsoft.com/office/powerpoint/2010/main" val="33488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6228"/>
            <a:ext cx="12187065" cy="1155277"/>
          </a:xfrm>
          <a:custGeom>
            <a:avLst/>
            <a:gdLst/>
            <a:ahLst/>
            <a:cxnLst/>
            <a:rect l="l" t="t" r="r" b="b"/>
            <a:pathLst>
              <a:path w="18280598" h="1732915">
                <a:moveTo>
                  <a:pt x="0" y="0"/>
                </a:moveTo>
                <a:lnTo>
                  <a:pt x="18280598" y="0"/>
                </a:lnTo>
                <a:lnTo>
                  <a:pt x="18280598" y="1732915"/>
                </a:lnTo>
                <a:lnTo>
                  <a:pt x="0" y="1732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36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4030" y="2247863"/>
            <a:ext cx="10223641" cy="4459151"/>
          </a:xfrm>
          <a:custGeom>
            <a:avLst/>
            <a:gdLst/>
            <a:ahLst/>
            <a:cxnLst/>
            <a:rect l="l" t="t" r="r" b="b"/>
            <a:pathLst>
              <a:path w="15335462" h="6688726">
                <a:moveTo>
                  <a:pt x="0" y="0"/>
                </a:moveTo>
                <a:lnTo>
                  <a:pt x="15335462" y="0"/>
                </a:lnTo>
                <a:lnTo>
                  <a:pt x="15335462" y="6688726"/>
                </a:lnTo>
                <a:lnTo>
                  <a:pt x="0" y="66887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4029" y="1586065"/>
            <a:ext cx="10181043" cy="486840"/>
          </a:xfrm>
          <a:custGeom>
            <a:avLst/>
            <a:gdLst/>
            <a:ahLst/>
            <a:cxnLst/>
            <a:rect l="l" t="t" r="r" b="b"/>
            <a:pathLst>
              <a:path w="15271564" h="730260">
                <a:moveTo>
                  <a:pt x="0" y="0"/>
                </a:moveTo>
                <a:lnTo>
                  <a:pt x="15271564" y="0"/>
                </a:lnTo>
                <a:lnTo>
                  <a:pt x="15271564" y="730260"/>
                </a:lnTo>
                <a:lnTo>
                  <a:pt x="0" y="730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7788" y="1663664"/>
            <a:ext cx="7346809" cy="30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5"/>
              </a:lnSpc>
            </a:pPr>
            <a:r>
              <a:rPr lang="en-US" sz="1797" b="1" spc="-47">
                <a:solidFill>
                  <a:srgbClr val="254061"/>
                </a:solidFill>
                <a:latin typeface="IBM Plex Sans Condensed Bold"/>
                <a:ea typeface="IBM Plex Sans Condensed Bold"/>
                <a:cs typeface="IBM Plex Sans Condensed Bold"/>
                <a:sym typeface="IBM Plex Sans Condensed Bold"/>
              </a:rPr>
              <a:t>METROPOLIZAÇÃO E GESTÃO PÚBLICA COMPARTILHADA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7787" y="6136710"/>
            <a:ext cx="10013511" cy="5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12"/>
              </a:lnSpc>
            </a:pP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ainda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mais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metropolização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gestão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compartilhada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serviço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transporte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público coletivo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(19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municípios),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prevalecendo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assim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UNIDADE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INTEGRAÇÃO.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7788" y="2213692"/>
            <a:ext cx="10013995" cy="87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5"/>
              </a:lnSpc>
            </a:pP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Metropolitana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Grande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Goiânia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é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pioneiras,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Brasil,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estruturação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 sistema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único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integrado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transporte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coletivo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passageiros,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dotado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estrutura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governança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própria,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interfederativa,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segregada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estrutura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governança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geral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Região Metropolitana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Goiânia.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7787" y="3882898"/>
            <a:ext cx="10014804" cy="116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9"/>
              </a:lnSpc>
            </a:pP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Gestão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Pública,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invés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proceder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criação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paralelos,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muitas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vezes concorrentes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entre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metropolitano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outros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municipais,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optou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Metropolitana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 Goiânia,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organizar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apenas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um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–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sistema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metropolitano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(RMTC),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abarcando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os serviços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interligação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cidades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região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os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serviços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locais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(municipais)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</a:t>
            </a:r>
            <a:r>
              <a:rPr lang="en-US" sz="1797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7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transporte coletivo.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788" y="5824967"/>
            <a:ext cx="10013530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Somado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isto,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reformulação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estabelecida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pela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Lei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Complementar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169/2021,</a:t>
            </a:r>
            <a:r>
              <a:rPr lang="en-US" sz="1799" spc="-9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799" spc="-9">
                <a:solidFill>
                  <a:srgbClr val="25406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consolidou</a:t>
            </a:r>
          </a:p>
        </p:txBody>
      </p:sp>
    </p:spTree>
    <p:extLst>
      <p:ext uri="{BB962C8B-B14F-4D97-AF65-F5344CB8AC3E}">
        <p14:creationId xmlns:p14="http://schemas.microsoft.com/office/powerpoint/2010/main" val="296757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1098</Words>
  <Application>Microsoft Macintosh PowerPoint</Application>
  <PresentationFormat>Widescreen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-webkit-standard</vt:lpstr>
      <vt:lpstr>Arial</vt:lpstr>
      <vt:lpstr>Calibri</vt:lpstr>
      <vt:lpstr>Calibri Light</vt:lpstr>
      <vt:lpstr>IBM Plex Sans</vt:lpstr>
      <vt:lpstr>IBM Plex Sans Condensed Bold</vt:lpstr>
      <vt:lpstr>League Spartan</vt:lpstr>
      <vt:lpstr>Montserrat</vt:lpstr>
      <vt:lpstr>Open Sans</vt:lpstr>
      <vt:lpstr>Open Sans Bold</vt:lpstr>
      <vt:lpstr>Times New Roman</vt:lpstr>
      <vt:lpstr>Tema do Office</vt:lpstr>
      <vt:lpstr>Sistemas integrados de transporte público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 futuro de la integración </vt:lpstr>
      <vt:lpstr>Gracias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11</cp:revision>
  <dcterms:created xsi:type="dcterms:W3CDTF">2025-04-27T21:02:07Z</dcterms:created>
  <dcterms:modified xsi:type="dcterms:W3CDTF">2025-04-28T00:47:19Z</dcterms:modified>
</cp:coreProperties>
</file>