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09" r:id="rId3"/>
    <p:sldId id="310" r:id="rId4"/>
    <p:sldId id="307" r:id="rId5"/>
    <p:sldId id="308" r:id="rId6"/>
    <p:sldId id="304" r:id="rId7"/>
    <p:sldId id="305" r:id="rId8"/>
    <p:sldId id="303" r:id="rId9"/>
    <p:sldId id="299" r:id="rId10"/>
    <p:sldId id="300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30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66666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66666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66666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7679" y="4783597"/>
            <a:ext cx="1044887" cy="20036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61949" y="4685988"/>
            <a:ext cx="1759200" cy="39841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3999" cy="1080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6425" y="206049"/>
            <a:ext cx="8811149" cy="539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66666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2975" y="1352025"/>
            <a:ext cx="6881495" cy="2211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document/d/1UDaASYXrkzHoxYyxTCTa6w7u0BV9otja/edit?usp=sharing&amp;ouid=108678805985225853299&amp;rtpof=true&amp;sd=true" TargetMode="Externa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d/1VlUg5NvmiNpZzTt8-wTZxVEjDlhqFJgFy0uQ6mcheok/edit?usp=sharing" TargetMode="External"/><Relationship Id="rId5" Type="http://schemas.openxmlformats.org/officeDocument/2006/relationships/hyperlink" Target="https://docs.google.com/document/u/1/d/1obIa_n20kPyBQ6i4PAmAZyMDFa_RjGh9Wq5VsFLPbO8/edit" TargetMode="Externa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d/1TP9pIiq7lgmlXmfbrSBDEqRynutQ7o5eQvd9tD4WO7s/edit?usp=sharing" TargetMode="External"/><Relationship Id="rId5" Type="http://schemas.openxmlformats.org/officeDocument/2006/relationships/hyperlink" Target="https://docs.google.com/document/d/1MwTnQeZg8McXvZW7-7NyVD5dYGojY2DW/edit?usp=sharing&amp;ouid=108678805985225853299&amp;rtpof=true&amp;sd=true" TargetMode="Externa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d/1VGfj77OzMXTyqpYZllkcWR55M4JXIMF4CPa9B-DHSLI/edit?usp=drive_link" TargetMode="External"/><Relationship Id="rId5" Type="http://schemas.openxmlformats.org/officeDocument/2006/relationships/hyperlink" Target="https://drive.google.com/file/d/1pfhV1G6CXNaslRUdLEU7oy1pTfQtPd8Q/view?usp=drive_link" TargetMode="Externa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d/1CzfLdAvDKEVrdRYW7kguPy865Uo6pmrq/edit?usp=sharing&amp;ouid=108678805985225853299&amp;rtpof=true&amp;sd=true" TargetMode="External"/><Relationship Id="rId5" Type="http://schemas.openxmlformats.org/officeDocument/2006/relationships/hyperlink" Target="https://docs.google.com/document/u/0/d/1zUSbcP2EJGZtFlbobCI5d6xRXNMUxCiQAwirYeBj5kg/edit" TargetMode="Externa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d/1cIT0nCOOJh0kAlx9kbbAPfN37Epl1MQWezpassSPn5Q/edit?usp=sharing" TargetMode="External"/><Relationship Id="rId5" Type="http://schemas.openxmlformats.org/officeDocument/2006/relationships/hyperlink" Target="https://docs.google.com/document/d/1yxuYD6fgigXkeAsKeCbOBjss-sXhQCKT-bxmaOR5OBw/edit?usp=sharing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GjfCz4k8MjF1aRlqANk-eaSNCfhdw1ZP/view?usp=share_link" TargetMode="External"/><Relationship Id="rId5" Type="http://schemas.openxmlformats.org/officeDocument/2006/relationships/hyperlink" Target="https://drive.google.com/file/d/19yJRBCNcidnnQaZqFZdg8AcAUDQLZU7G/view?usp=share_link" TargetMode="Externa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document/d/1d5n_GOU67N3OdYHt8NxswPi5N2gvTcfaPDWdMLqnBFI/edit?usp=share_link" TargetMode="Externa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document/d/1A7flp-PW6CMondDEu_KCFte4ynOhWmXt67AM68Sm16A/edit?usp=share_link" TargetMode="Externa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document/d/1PdwjORU1GcUROsAhAo0FBFmvUQ2IJSbVkTeGnEtROCY/edit?usp=share_link" TargetMode="External"/><Relationship Id="rId5" Type="http://schemas.openxmlformats.org/officeDocument/2006/relationships/hyperlink" Target="https://docs.google.com/document/d/1QC7IBV300bNOcPKprpjglWaZYtmECy5dh5y9sdudHS4/edit?usp=share_link" TargetMode="Externa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file/d/1wx2oLwJbP1g-oYkWx6Rwg2uXFnlZDImh/view?usp=share_link" TargetMode="Externa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document/d/1DE9oLyNDsHLlx7l9zde_5GQXqGFJodgo3AwGYQ7xsKs/edit?usp=sharing" TargetMode="Externa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https://drive.google.com/file/d/1aZlSAeu_f2V9DbdbHK-XZGbx7roSPGpD/view?usp=sharing" TargetMode="External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u7Ds3sWYTJMBFzcXlOjL54u2jRy8k0oL/view?usp=sharing" TargetMode="External"/><Relationship Id="rId5" Type="http://schemas.openxmlformats.org/officeDocument/2006/relationships/hyperlink" Target="https://drive.google.com/drive/folders/1axVbPJvVYqofRrvOqYjnPPs6XmN4ftml?usp=sharing" TargetMode="Externa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s://drive.google.com/file/d/1PV-7jB_5KR5z4HuojtEjYQ5f1vBlWMpL/view?usp=shar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tjFP-k6w1FYZJnUVGgkJZsdq5ZXxTOha/view?usp=sharing" TargetMode="External"/><Relationship Id="rId5" Type="http://schemas.openxmlformats.org/officeDocument/2006/relationships/hyperlink" Target="https://drive.google.com/file/d/1_uXYyOnPHPPdZXYMtIQmJ9zZMfUNcEQO/view?usp=sharing" TargetMode="External"/><Relationship Id="rId4" Type="http://schemas.openxmlformats.org/officeDocument/2006/relationships/hyperlink" Target="https://drive.google.com/file/d/17Xsu0gOiU1zmHejCqGKxhiQn7X0smZl_/view?usp=sharing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drive.google.com/file/d/1LvYfPhUVyibz7ZZ-NFss9yaidRMIjGeC/view?usp=sha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file/d/1vi0PO4d5CbYBZk6sPtSjTjJob4kU414b/view?usp=sharing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ocqu85xTm8" TargetMode="External"/><Relationship Id="rId2" Type="http://schemas.openxmlformats.org/officeDocument/2006/relationships/hyperlink" Target="https://youtu.be/E8frWaO2qyQ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tIuWt3642O8EErHcvx7-TEZMYPFQknoZ/view?usp=sharing" TargetMode="External"/><Relationship Id="rId2" Type="http://schemas.openxmlformats.org/officeDocument/2006/relationships/hyperlink" Target="https://drive.google.com/file/d/1C-43aBL6gO8KxUoE4eFXeblEVodp4TMl/view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MTTNH8HNpx9MlxOHf9O59QDwxylfAgJA/view?usp=sharing" TargetMode="External"/><Relationship Id="rId3" Type="http://schemas.openxmlformats.org/officeDocument/2006/relationships/hyperlink" Target="https://youtu.be/2sMx8S2yCTw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youtu.be/38UpP-yhXi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drive.google.com/file/d/1-EYFDswEDVu4Q5u5YHATF3_Tvn2wEU3_/view?usp=sharing" TargetMode="External"/><Relationship Id="rId4" Type="http://schemas.openxmlformats.org/officeDocument/2006/relationships/hyperlink" Target="https://drive.google.com/file/d/1WMfhSv5_6qkTSg0HeRvPpGJ1gfzE8aoG/view?usp=sharing" TargetMode="External"/><Relationship Id="rId9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drive.google.com/file/d/1tyEi8UhwOJt-gq8A7729AkGzaWerag1l/view?usp=sharing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drive.google.com/file/d/1LtcDuanLzoumZ2owT1XbC4WM9t3UqhBH/view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drive.google.com/file/d/1_uPzyDp7ixIVXNIo3IJQeSBVdX9v_3X-/view?usp=sharing" TargetMode="External"/><Relationship Id="rId4" Type="http://schemas.openxmlformats.org/officeDocument/2006/relationships/hyperlink" Target="https://drive.google.com/file/d/1gbEJ91bhReW6CjmC7BdafY-HmhvDTMB7/view?usp=sharing" TargetMode="Externa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drive.google.com/file/d/1JL8cxXPdNqxdh2HWkwqBasBdMAtsFEVM/view?usp=sharing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buenosaires.gob.ar/cope/noticias/ultima-reunion-programada-del-plan-de-sector-de-la-rib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vI7_SUYLq9VJMtgIdNPaICMtB1mhID_c/view?usp=sharing" TargetMode="External"/><Relationship Id="rId5" Type="http://schemas.openxmlformats.org/officeDocument/2006/relationships/hyperlink" Target="https://drive.google.com/file/d/1f8RaYYSOWhGf9YGqo2dcfulJzwrTGfKJ/view?usp=sharing" TargetMode="External"/><Relationship Id="rId4" Type="http://schemas.openxmlformats.org/officeDocument/2006/relationships/hyperlink" Target="https://drive.google.com/file/d/13NIyUrg-Ly9DkXhd9MivL66HM2d_VbZ2/view?usp=sharing" TargetMode="External"/><Relationship Id="rId9" Type="http://schemas.openxmlformats.org/officeDocument/2006/relationships/image" Target="../media/image7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drive.google.com/file/d/1GJFOMsk9nBHz9t-Ct04a6GHH-pKapt7-/view?usp=sharing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youtube.com/watch?v=aWyT8Ic1uX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6JuO_CIjSYgPbGe3Qx0jdEyzRve9z0ux/view?usp=sharing" TargetMode="External"/><Relationship Id="rId5" Type="http://schemas.openxmlformats.org/officeDocument/2006/relationships/hyperlink" Target="https://drive.google.com/file/d/1RHevt_Bt4VVvIZi9B2P5mKklNnvzjl7d/view?usp=sharing" TargetMode="External"/><Relationship Id="rId4" Type="http://schemas.openxmlformats.org/officeDocument/2006/relationships/hyperlink" Target="https://drive.google.com/file/d/1UcTkqbBYbgUVr3owOuZNT4g9lwLRvuHh/view?usp=sharing" TargetMode="Externa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nrfnFb25mCugMyPD8PAUsZhVdMebSOf5/view?usp=sharing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drive.google.com/file/d/1V5-gF3dwtQ1eOrevjMXAQaGu7v6gHsjZ/view?usp=sharing" TargetMode="External"/><Relationship Id="rId7" Type="http://schemas.openxmlformats.org/officeDocument/2006/relationships/hyperlink" Target="https://drive.google.com/file/d/1d_xPB1gqtOn89dTb7Fj6pWwrsSmsMUHJ/view?usp=sharing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s://www.youtube.com/watch?v=aWyT8Ic1uX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mTao_3CeYRF5TIgvOj0wH4WIdes2W4ZD/view?usp=sharing" TargetMode="External"/><Relationship Id="rId11" Type="http://schemas.openxmlformats.org/officeDocument/2006/relationships/hyperlink" Target="https://drive.google.com/file/d/1pdeek1J7W7UWdxxf6-8tWmc7UOvfbgSW/view?usp=sharing" TargetMode="External"/><Relationship Id="rId5" Type="http://schemas.openxmlformats.org/officeDocument/2006/relationships/hyperlink" Target="https://drive.google.com/file/d/10a6nwElf4r8Vn9PwAfMJat5NrXhjq7b4/view?usp=sharing" TargetMode="External"/><Relationship Id="rId10" Type="http://schemas.openxmlformats.org/officeDocument/2006/relationships/hyperlink" Target="https://drive.google.com/file/d/16JuO_CIjSYgPbGe3Qx0jdEyzRve9z0ux/view?usp=sharing" TargetMode="External"/><Relationship Id="rId4" Type="http://schemas.openxmlformats.org/officeDocument/2006/relationships/hyperlink" Target="https://drive.google.com/file/d/1BAp20vwn5wf0x0NjhuBQc3aeODupHq6b/view?usp=sharing" TargetMode="External"/><Relationship Id="rId9" Type="http://schemas.openxmlformats.org/officeDocument/2006/relationships/hyperlink" Target="https://drive.google.com/file/d/1RHevt_Bt4VVvIZi9B2P5mKklNnvzjl7d/view?usp=sharing" TargetMode="External"/><Relationship Id="rId14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GJFOMsk9nBHz9t-Ct04a6GHH-pKapt7-/view?usp=sharing" TargetMode="External"/><Relationship Id="rId3" Type="http://schemas.openxmlformats.org/officeDocument/2006/relationships/hyperlink" Target="https://www.buenosaires.gob.ar/cope/noticias/mesa-de-trabajo-plan-de-sector-ribera-del-rio-de-la-plata" TargetMode="External"/><Relationship Id="rId7" Type="http://schemas.openxmlformats.org/officeDocument/2006/relationships/hyperlink" Target="https://drive.google.com/file/d/1Rl5ouDVah-MjHPkec02MRNpGVmKX3tWf/view?usp=sharing" TargetMode="External"/><Relationship Id="rId2" Type="http://schemas.openxmlformats.org/officeDocument/2006/relationships/hyperlink" Target="https://www.buenosaires.gob.ar/cop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-CwbytSMq0Vcns5zq66QGZtbwC-MpDGz/view?usp=sharing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drive.google.com/file/d/1xxLbgk_LWUHq-ViUtvLaMPJpAUxYbQz8/view?usp=sharing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buenosaires.gob.ar/cope/noticias/revision-de-lo-trabajado-en-el-plan-de-sector-av-general-paz" TargetMode="External"/><Relationship Id="rId9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drive.google.com/drive/u/0/folders/1Jaa1XVJXkjG2ezDVgoOU3qL5cfnaGtL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forms/d/1HUQX4L7JoDe6Yi8wLZC89t6skF7v4lE_PoApI9pB3XI/edit?usp=sharing" TargetMode="External"/><Relationship Id="rId5" Type="http://schemas.openxmlformats.org/officeDocument/2006/relationships/hyperlink" Target="https://forms.gle/pFmmmTXGnx9jCyodA" TargetMode="External"/><Relationship Id="rId4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docs.google.com/forms/d/1HUQX4L7JoDe6Yi8wLZC89t6skF7v4lE_PoApI9pB3XI/edit?usp=sharing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forms.gle/pFmmmTXGnx9jCyo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channel/UC3lYMHjKw9QC7JDTYHdr5wQ/videos" TargetMode="External"/><Relationship Id="rId5" Type="http://schemas.openxmlformats.org/officeDocument/2006/relationships/hyperlink" Target="https://www.youtube.com/watch?v=KhUM0TVu_Fc&amp;t=21s" TargetMode="External"/><Relationship Id="rId4" Type="http://schemas.openxmlformats.org/officeDocument/2006/relationships/hyperlink" Target="https://www.youtube.com/watch?v=q5u1j2-7hsg" TargetMode="Externa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UXXJ261ik1unt-ON05f9SNYhadR765qY/view?usp=sharing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docs.google.com/forms/d/1HUQX4L7JoDe6Yi8wLZC89t6skF7v4lE_PoApI9pB3XI/edit?usp=sharing" TargetMode="External"/><Relationship Id="rId7" Type="http://schemas.openxmlformats.org/officeDocument/2006/relationships/hyperlink" Target="https://drive.google.com/file/d/1f7gtKhU51zEHOUR5-v4zEOuj9A0RtYPD/view?usp=sharing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s://forms.gle/pFmmmTXGnx9jCyo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mzJ3_B3lMzgp8QKIAd9chCq1-QzgK78l/view?usp=sharing" TargetMode="External"/><Relationship Id="rId11" Type="http://schemas.openxmlformats.org/officeDocument/2006/relationships/hyperlink" Target="https://www.youtube.com/watch?v=NzDIz3R6Kzo&amp;feature=youtu.be" TargetMode="External"/><Relationship Id="rId5" Type="http://schemas.openxmlformats.org/officeDocument/2006/relationships/hyperlink" Target="https://drive.google.com/file/d/1ikD_UB715nN3IukXqvacWil-xdScJoQy/view?usp=sharing" TargetMode="External"/><Relationship Id="rId10" Type="http://schemas.openxmlformats.org/officeDocument/2006/relationships/hyperlink" Target="https://docs.google.com/document/d/19yccBnjg3ctuwBIWPOd3MiTKUIF9QkjBkN7sHe-bod4/edit?usp=sharing" TargetMode="External"/><Relationship Id="rId4" Type="http://schemas.openxmlformats.org/officeDocument/2006/relationships/hyperlink" Target="https://drive.google.com/file/d/16AvF6Yz3FEEUQDsJN3UHEtAXYVofEO63/view?usp=sharing" TargetMode="External"/><Relationship Id="rId9" Type="http://schemas.openxmlformats.org/officeDocument/2006/relationships/hyperlink" Target="https://youtube.com/channel/UC3lYMHjKw9QC7JDTYHdr5wQ" TargetMode="External"/><Relationship Id="rId1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Eut2wXZX94OSNEM5-SnwB35Fc34bcwTC/view?usp=sharing" TargetMode="External"/><Relationship Id="rId13" Type="http://schemas.openxmlformats.org/officeDocument/2006/relationships/hyperlink" Target="https://drive.google.com/file/d/1X7h8WrvkNQf8hBfTTRXyYPxaE18tdf6X/view?usp=sharing" TargetMode="External"/><Relationship Id="rId3" Type="http://schemas.openxmlformats.org/officeDocument/2006/relationships/hyperlink" Target="https://drive.google.com/file/d/12xcRO5bSoYmKsf-MIgV-Uqrk2YmN33yF/view?usp=sharing" TargetMode="External"/><Relationship Id="rId7" Type="http://schemas.openxmlformats.org/officeDocument/2006/relationships/hyperlink" Target="https://drive.google.com/file/d/1Gzzntg0i3RQYYMzBMN60fhxm4QvXpeOJ/view?usp=sharing" TargetMode="External"/><Relationship Id="rId12" Type="http://schemas.openxmlformats.org/officeDocument/2006/relationships/hyperlink" Target="https://drive.google.com/file/d/1xzwP6cRGbi5YHepySgNxgMgfRUmw5UR0/view?usp=sharing" TargetMode="External"/><Relationship Id="rId17" Type="http://schemas.openxmlformats.org/officeDocument/2006/relationships/image" Target="../media/image7.png"/><Relationship Id="rId2" Type="http://schemas.openxmlformats.org/officeDocument/2006/relationships/hyperlink" Target="https://drive.google.com/file/d/1tP9z3HmT_8NL89fptx2OGX2QSW-3UFyi/view?usp=sharing" TargetMode="Externa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1wgiR70exPxIUrw1s4ZMSjVxRm7FSIFG/view?usp=sharing" TargetMode="External"/><Relationship Id="rId11" Type="http://schemas.openxmlformats.org/officeDocument/2006/relationships/hyperlink" Target="https://drive.google.com/file/d/14Ep-EiKv6QUCDu_VgCkekzKui8C2y8Cc/view?usp=sharing" TargetMode="External"/><Relationship Id="rId5" Type="http://schemas.openxmlformats.org/officeDocument/2006/relationships/hyperlink" Target="https://drive.google.com/file/d/1jlUtl5NQxf-WRp0VB03XEEhcFY545GG4/view?usp=sharing" TargetMode="External"/><Relationship Id="rId15" Type="http://schemas.openxmlformats.org/officeDocument/2006/relationships/image" Target="../media/image5.png"/><Relationship Id="rId10" Type="http://schemas.openxmlformats.org/officeDocument/2006/relationships/hyperlink" Target="https://drive.google.com/file/d/1SZwAyjfY55ogctrV5nAW4bilG21eYnrM/view?usp=sharing" TargetMode="External"/><Relationship Id="rId4" Type="http://schemas.openxmlformats.org/officeDocument/2006/relationships/hyperlink" Target="https://drive.google.com/file/d/1Xy1lv71St9hlJHN5jD_tLxP0wMC4Vhbu/view?usp=sharing" TargetMode="External"/><Relationship Id="rId9" Type="http://schemas.openxmlformats.org/officeDocument/2006/relationships/hyperlink" Target="https://drive.google.com/file/d/1SK8sxQ9OArsPpAl3uS7l2Kd5VGajpWPE/view?usp=sharing" TargetMode="External"/><Relationship Id="rId14" Type="http://schemas.openxmlformats.org/officeDocument/2006/relationships/hyperlink" Target="https://www.youtube.com/watch?v=AeQuhDUblJU" TargetMode="Externa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s4kvfSZvICHsazOuBY32GhBUGn-3AWdm/view?usp=sharing" TargetMode="External"/><Relationship Id="rId13" Type="http://schemas.openxmlformats.org/officeDocument/2006/relationships/image" Target="../media/image7.png"/><Relationship Id="rId3" Type="http://schemas.openxmlformats.org/officeDocument/2006/relationships/hyperlink" Target="https://drive.google.com/file/d/1lc7a5c3T19zZ809OFZWe8Nda5EqIzNyk/view?usp=sharing" TargetMode="External"/><Relationship Id="rId7" Type="http://schemas.openxmlformats.org/officeDocument/2006/relationships/hyperlink" Target="https://drive.google.com/file/d/11XqdGHvuASiawrrsJVCdKasqOXJdZltf/view?usp=sharing" TargetMode="External"/><Relationship Id="rId12" Type="http://schemas.openxmlformats.org/officeDocument/2006/relationships/image" Target="../media/image6.png"/><Relationship Id="rId2" Type="http://schemas.openxmlformats.org/officeDocument/2006/relationships/hyperlink" Target="https://drive.google.com/file/d/1rVMB43qN6mPhTxr9NTMAfpLW7DbS-UGG/view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Nlj87CsvNbGwmo59YiZGKcK2WAt5JO6J/view?usp=sharing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drive.google.com/file/d/1ird-iYGtw8-WvcfgBe-MFc6SBTN3r0jW/view?usp=sharing" TargetMode="External"/><Relationship Id="rId10" Type="http://schemas.openxmlformats.org/officeDocument/2006/relationships/hyperlink" Target="https://drive.google.com/file/d/1HXeYr1s6zCq6YTEIyrAPezRSknHee6vs/view?usp=sharing" TargetMode="External"/><Relationship Id="rId4" Type="http://schemas.openxmlformats.org/officeDocument/2006/relationships/hyperlink" Target="https://drive.google.com/file/d/17tag17u1Y7u5lk__p6szfmAlLDyoSYVB/view?usp=sharing" TargetMode="External"/><Relationship Id="rId9" Type="http://schemas.openxmlformats.org/officeDocument/2006/relationships/hyperlink" Target="https://drive.google.com/file/d/1CPuCJzvd60eOwzP75J5QBo9JRu-n7hUG/view?usp=sharing" TargetMode="Externa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HqKL7EQgOBMRJPxQEwZCAC742HCVyj_h/view?usp=sharing" TargetMode="External"/><Relationship Id="rId13" Type="http://schemas.openxmlformats.org/officeDocument/2006/relationships/image" Target="../media/image7.png"/><Relationship Id="rId3" Type="http://schemas.openxmlformats.org/officeDocument/2006/relationships/hyperlink" Target="https://drive.google.com/file/d/1XCcN9QI6RXM0wEtMNHvg1SZR3PnfCS_y/view?usp=sharing" TargetMode="External"/><Relationship Id="rId7" Type="http://schemas.openxmlformats.org/officeDocument/2006/relationships/hyperlink" Target="https://drive.google.com/file/d/1r1HUnY19rMhKRNj_cXIQqctHX5fL07pC/view?usp=sharing" TargetMode="External"/><Relationship Id="rId12" Type="http://schemas.openxmlformats.org/officeDocument/2006/relationships/image" Target="../media/image6.png"/><Relationship Id="rId2" Type="http://schemas.openxmlformats.org/officeDocument/2006/relationships/hyperlink" Target="https://drive.google.com/file/d/1Qs7O65cnAdGSiVeiP5SGfMTfwL5uHFpR/view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TxphnWC-r0lVpZ4q4P5LVVxr_cAb2N2Q/view?usp=sharing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drive.google.com/file/d/1HVN9gFbVPSJJB-JjoA7HfUM002neYMfl/view?usp=sharing" TargetMode="External"/><Relationship Id="rId10" Type="http://schemas.openxmlformats.org/officeDocument/2006/relationships/hyperlink" Target="https://drive.google.com/file/d/1EKjKdh758xdOA32CjHJHjK1hiLGfCZBR/view?usp=sharing" TargetMode="External"/><Relationship Id="rId4" Type="http://schemas.openxmlformats.org/officeDocument/2006/relationships/hyperlink" Target="https://drive.google.com/file/d/1nLRgCs_ctcb2xLdML0XxcPw5p4quUaj3/view?usp=sharing" TargetMode="External"/><Relationship Id="rId9" Type="http://schemas.openxmlformats.org/officeDocument/2006/relationships/hyperlink" Target="https://drive.google.com/file/d/1xJkHh1ZCcjocZVVkpaG7IA0vuycv5tHv/view?usp=sharing" TargetMode="Externa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xzwP6cRGbi5YHepySgNxgMgfRUmw5UR0/view?usp=sharing" TargetMode="External"/><Relationship Id="rId3" Type="http://schemas.openxmlformats.org/officeDocument/2006/relationships/hyperlink" Target="https://drive.google.com/file/d/1vVaDR_7vnJoiA4F-qMMwMCmA3IR2D8zb/view?usp=sharing" TargetMode="External"/><Relationship Id="rId7" Type="http://schemas.openxmlformats.org/officeDocument/2006/relationships/hyperlink" Target="https://drive.google.com/file/d/1Dzf8cuhpW6d4NSMG0RPxltLGSODemrzh/view?usp=sharing" TargetMode="External"/><Relationship Id="rId2" Type="http://schemas.openxmlformats.org/officeDocument/2006/relationships/hyperlink" Target="https://drive.google.com/file/d/1tDSNsQuJdLUzHtyvBEEteGmHHxTQas1j/view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HfLZ-XO2ePsnVAmwx-Whu_-WI6CrTxEB/view?usp=sharing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drive.google.com/file/d/1H8B3x0PYUEqqxW_PKM8yerB7uknpRcOL/view?usp=sharing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drive.google.com/file/d/1dITWmaZx6zfT2fwrfrMuyaIFI-Qw7kSk/view?usp=sharing" TargetMode="Externa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ML4DdKEEcaXL6M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3247" y="1328381"/>
            <a:ext cx="27546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90" dirty="0">
                <a:solidFill>
                  <a:srgbClr val="666666"/>
                </a:solidFill>
                <a:latin typeface="Verdana"/>
                <a:cs typeface="Verdana"/>
              </a:rPr>
              <a:t>A</a:t>
            </a:r>
            <a:r>
              <a:rPr sz="3200" spc="145" dirty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3200" spc="15" dirty="0">
                <a:solidFill>
                  <a:srgbClr val="666666"/>
                </a:solidFill>
                <a:latin typeface="Verdana"/>
                <a:cs typeface="Verdana"/>
              </a:rPr>
              <a:t>tualiza</a:t>
            </a:r>
            <a:r>
              <a:rPr sz="3200" spc="-10" dirty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3200" spc="60" dirty="0">
                <a:solidFill>
                  <a:srgbClr val="666666"/>
                </a:solidFill>
                <a:latin typeface="Verdana"/>
                <a:cs typeface="Verdana"/>
              </a:rPr>
              <a:t>ión</a:t>
            </a:r>
            <a:endParaRPr sz="320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4872" y="1946867"/>
            <a:ext cx="5763750" cy="105011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855348" y="3145306"/>
            <a:ext cx="189103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229" dirty="0">
                <a:solidFill>
                  <a:srgbClr val="666666"/>
                </a:solidFill>
                <a:latin typeface="Tahoma"/>
                <a:cs typeface="Tahoma"/>
              </a:rPr>
              <a:t>A</a:t>
            </a:r>
            <a:r>
              <a:rPr sz="3200" b="1" spc="145" dirty="0">
                <a:solidFill>
                  <a:srgbClr val="666666"/>
                </a:solidFill>
                <a:latin typeface="Tahoma"/>
                <a:cs typeface="Tahoma"/>
              </a:rPr>
              <a:t>GEN</a:t>
            </a:r>
            <a:r>
              <a:rPr sz="3200" b="1" spc="125" dirty="0">
                <a:solidFill>
                  <a:srgbClr val="666666"/>
                </a:solidFill>
                <a:latin typeface="Tahoma"/>
                <a:cs typeface="Tahoma"/>
              </a:rPr>
              <a:t>D</a:t>
            </a:r>
            <a:r>
              <a:rPr sz="3200" b="1" spc="260" dirty="0">
                <a:solidFill>
                  <a:srgbClr val="666666"/>
                </a:solidFill>
                <a:latin typeface="Tahoma"/>
                <a:cs typeface="Tahoma"/>
              </a:rPr>
              <a:t>A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ENERO 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779943"/>
              </p:ext>
            </p:extLst>
          </p:nvPr>
        </p:nvGraphicFramePr>
        <p:xfrm>
          <a:off x="1302975" y="1352025"/>
          <a:ext cx="5730239" cy="1044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459105" marR="338455" indent="-112395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EQUIPO</a:t>
                      </a:r>
                      <a:endParaRPr lang="es-MX" sz="800" b="1" baseline="0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459105" marR="338455" indent="-112395" algn="ctr">
                        <a:lnSpc>
                          <a:spcPct val="101600"/>
                        </a:lnSpc>
                      </a:pPr>
                      <a:r>
                        <a:rPr lang="es-MX" sz="800" b="1" baseline="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SECDU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con Jefa de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Gabinete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de SECDU Dolores </a:t>
                      </a:r>
                      <a:r>
                        <a:rPr lang="es-MX" sz="800" spc="-20" baseline="0" dirty="0" err="1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Ersinger</a:t>
                      </a:r>
                      <a:endParaRPr lang="es-MX" sz="800" spc="-20" baseline="0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Actualización Composición Comisión Asesora Permanente Honoraria</a:t>
                      </a: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0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23/01/2024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33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DICIEMBRE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5730239" cy="21417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9105" marR="338455" indent="-112395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ASAMBLEA 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ANUAL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58495" marR="107950" indent="-541020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au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idades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  gestión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01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023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0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5/12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visión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12/12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68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800" b="1" spc="-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2024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ajo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19/12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10" dirty="0">
                <a:latin typeface="Verdana"/>
                <a:cs typeface="Verdana"/>
              </a:rPr>
              <a:t>N</a:t>
            </a:r>
            <a:r>
              <a:rPr b="0" spc="75" dirty="0">
                <a:latin typeface="Verdana"/>
                <a:cs typeface="Verdana"/>
              </a:rPr>
              <a:t>O</a:t>
            </a:r>
            <a:r>
              <a:rPr b="0" spc="-25" dirty="0">
                <a:latin typeface="Verdana"/>
                <a:cs typeface="Verdana"/>
              </a:rPr>
              <a:t>V</a:t>
            </a:r>
            <a:r>
              <a:rPr b="0" spc="50" dirty="0">
                <a:latin typeface="Verdana"/>
                <a:cs typeface="Verdana"/>
              </a:rPr>
              <a:t>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98220" y="42783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5730239" cy="2737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INSTRUMENTOS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visión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Instrumen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mati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47040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5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7/11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08685" marR="64769" indent="-80962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9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plano  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21640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FOCOS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27355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6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21/11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04800" marR="172720" indent="-124460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MATADEROS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13384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14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70" dirty="0">
                <a:latin typeface="Verdana"/>
                <a:cs typeface="Verdana"/>
              </a:rPr>
              <a:t>O</a:t>
            </a:r>
            <a:r>
              <a:rPr b="0" spc="40" dirty="0">
                <a:latin typeface="Verdana"/>
                <a:cs typeface="Verdana"/>
              </a:rPr>
              <a:t>C</a:t>
            </a:r>
            <a:r>
              <a:rPr b="0" spc="-140" dirty="0">
                <a:latin typeface="Verdana"/>
                <a:cs typeface="Verdana"/>
              </a:rPr>
              <a:t>T</a:t>
            </a:r>
            <a:r>
              <a:rPr b="0" spc="90" dirty="0">
                <a:latin typeface="Verdana"/>
                <a:cs typeface="Verdana"/>
              </a:rPr>
              <a:t>UBRE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42783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5730239" cy="2737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695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FOCO</a:t>
                      </a:r>
                      <a:r>
                        <a:rPr sz="800" b="1" spc="-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SUR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14375" marR="208915" indent="-495934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Sur  Ba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Olímpi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73990" marR="165100" indent="104139">
                        <a:lnSpc>
                          <a:spcPct val="101600"/>
                        </a:lnSpc>
                      </a:pP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DIA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MUNDIAL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67080" marR="99695" indent="-657860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ègic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opolità  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elona.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04800" marR="172720" indent="-124460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MATADEROS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3234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14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17/10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08685" marR="64769" indent="-80962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9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plano  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50" dirty="0">
                <a:latin typeface="Verdana"/>
                <a:cs typeface="Verdana"/>
              </a:rPr>
              <a:t>SE</a:t>
            </a:r>
            <a:r>
              <a:rPr b="0" spc="-25" dirty="0">
                <a:latin typeface="Verdana"/>
                <a:cs typeface="Verdana"/>
              </a:rPr>
              <a:t>P</a:t>
            </a:r>
            <a:r>
              <a:rPr b="0" spc="25" dirty="0">
                <a:latin typeface="Verdana"/>
                <a:cs typeface="Verdana"/>
              </a:rPr>
              <a:t>TIEMBRE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42783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145262" y="1530788"/>
            <a:ext cx="1894839" cy="776605"/>
            <a:chOff x="5145262" y="1530788"/>
            <a:chExt cx="1894839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145262" y="1711087"/>
              <a:ext cx="947419" cy="596265"/>
            </a:xfrm>
            <a:custGeom>
              <a:avLst/>
              <a:gdLst/>
              <a:ahLst/>
              <a:cxnLst/>
              <a:rect l="l" t="t" r="r" b="b"/>
              <a:pathLst>
                <a:path w="947420" h="596264">
                  <a:moveTo>
                    <a:pt x="947349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947349" y="0"/>
                  </a:lnTo>
                  <a:lnTo>
                    <a:pt x="947349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092612" y="1711087"/>
              <a:ext cx="947419" cy="596265"/>
            </a:xfrm>
            <a:custGeom>
              <a:avLst/>
              <a:gdLst/>
              <a:ahLst/>
              <a:cxnLst/>
              <a:rect l="l" t="t" r="r" b="b"/>
              <a:pathLst>
                <a:path w="947420" h="596264">
                  <a:moveTo>
                    <a:pt x="947349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947349" y="0"/>
                  </a:lnTo>
                  <a:lnTo>
                    <a:pt x="947349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5732144" cy="21417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1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7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4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26390" marR="294640" indent="-23495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LAN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36550" marR="266065" indent="-61594">
                        <a:lnSpc>
                          <a:spcPct val="781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Unidad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dina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306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12/9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61315" marR="259715" indent="-9398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FOCO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08915" marR="123825" indent="-7556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Pue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Buenos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226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22/9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FOCO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NORTE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58115" marR="123825" indent="-25400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No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Inn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036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26/9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1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84948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A</a:t>
            </a:r>
            <a:r>
              <a:rPr b="0" spc="-20" dirty="0">
                <a:latin typeface="Verdana"/>
                <a:cs typeface="Verdana"/>
              </a:rPr>
              <a:t>GO</a:t>
            </a:r>
            <a:r>
              <a:rPr b="0" spc="-40" dirty="0">
                <a:latin typeface="Verdana"/>
                <a:cs typeface="Verdana"/>
              </a:rPr>
              <a:t>S</a:t>
            </a:r>
            <a:r>
              <a:rPr b="0" spc="-130" dirty="0">
                <a:latin typeface="Verdana"/>
                <a:cs typeface="Verdana"/>
              </a:rPr>
              <a:t>T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8973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30200" marR="172720" indent="-149225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RIACHUELO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5595" marR="140970" indent="-165100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por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  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ganiza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711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14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1/8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5295" marR="353060" indent="-9398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FOCO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8130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Lanzamien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ajo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116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22/8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5295" marR="353060" indent="-9398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JULIO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8973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67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ASAMBLEA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77875" marR="254635" indent="-51371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 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actualización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11/7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10:30h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5295" marR="353060" indent="-9398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14350" marR="424180" indent="-81280">
                        <a:lnSpc>
                          <a:spcPct val="781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Subsec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ía  Man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enimien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9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18/7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5295" marR="353060" indent="-9398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35" dirty="0">
                <a:latin typeface="Verdana"/>
                <a:cs typeface="Verdana"/>
              </a:rPr>
              <a:t>JUNIO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8973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21417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30200" marR="172720" indent="-149225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RIACHUELO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1905" algn="ctr">
                        <a:lnSpc>
                          <a:spcPts val="855"/>
                        </a:lnSpc>
                      </a:pP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el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Foro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Participativo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Permanente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6/6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5295" marR="346710" indent="-100965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Regist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77875" marR="254635" indent="-51371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 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actualización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0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13/6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18h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94945" marR="128270" indent="-58419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iedad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  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qui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27990" marR="419100" algn="ctr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</a:t>
                      </a:r>
                      <a:r>
                        <a:rPr sz="800" b="1" spc="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Capital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Humano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27/6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45" dirty="0">
                <a:latin typeface="Verdana"/>
                <a:cs typeface="Verdana"/>
              </a:rPr>
              <a:t>M</a:t>
            </a:r>
            <a:r>
              <a:rPr b="0" spc="35" dirty="0">
                <a:latin typeface="Verdana"/>
                <a:cs typeface="Verdana"/>
              </a:rPr>
              <a:t>A</a:t>
            </a:r>
            <a:r>
              <a:rPr b="0" spc="-45" dirty="0">
                <a:latin typeface="Verdana"/>
                <a:cs typeface="Verdana"/>
              </a:rPr>
              <a:t>Y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27990" marR="419100" algn="ctr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 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Cultura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Patrimonio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34340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16/5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01930" marR="191770" indent="-635" algn="ctr">
                        <a:lnSpc>
                          <a:spcPct val="781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Ope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ati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ogística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ía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anspo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Ob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Públicas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22909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30/5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5" dirty="0">
                <a:latin typeface="Verdana"/>
                <a:cs typeface="Verdana"/>
              </a:rPr>
              <a:t>ABRIL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jun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Foro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Participativo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Permanente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31800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9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18/4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18490" marR="419100" indent="-190500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Redes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Productivas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24815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6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25/4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SEPTIEMBRE </a:t>
            </a:r>
            <a:r>
              <a:rPr lang="es-MX" b="0" spc="20" dirty="0" smtClean="0">
                <a:latin typeface="Verdana"/>
                <a:cs typeface="Verdana"/>
              </a:rPr>
              <a:t>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07439"/>
              </p:ext>
            </p:extLst>
          </p:nvPr>
        </p:nvGraphicFramePr>
        <p:xfrm>
          <a:off x="1143000" y="1352025"/>
          <a:ext cx="5890215" cy="1742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7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180975" indent="0"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80975" marR="338455" indent="0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ACCIONES CIUDAD Y METROPOLITANAS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interna trabajo sobre las acciones y su vínculo con las distintas áreas de gobierno de la Ciudad</a:t>
                      </a:r>
                      <a:endParaRPr lang="es-MX" sz="800" spc="-20" baseline="0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dirty="0" smtClean="0">
                          <a:latin typeface="Verdana"/>
                          <a:cs typeface="Verdana"/>
                        </a:rPr>
                        <a:t>10/09/2024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293370" marR="285115" indent="113664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spc="-5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180975" marR="285115" indent="0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spc="-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 DE SECTOR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Presentación de la comisión de Planes de Sector – avances sobre el “plan de sector BAJO AUTOPISTAS” – COPE</a:t>
                      </a: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24/09/2024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12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60" dirty="0">
                <a:latin typeface="Verdana"/>
                <a:cs typeface="Verdana"/>
              </a:rPr>
              <a:t>MAR</a:t>
            </a:r>
            <a:r>
              <a:rPr b="0" spc="35" dirty="0">
                <a:latin typeface="Verdana"/>
                <a:cs typeface="Verdana"/>
              </a:rPr>
              <a:t>Z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1493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PLANES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jun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146685" marR="137160" algn="ctr">
                        <a:lnSpc>
                          <a:spcPct val="78100"/>
                        </a:lnSpc>
                        <a:spcBef>
                          <a:spcPts val="105"/>
                        </a:spcBef>
                      </a:pP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Unidad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Coordinación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del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Consejo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Planeamiento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21/3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Presencial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27990" marR="419100" algn="ctr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Espacio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Público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Verde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28/3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Presencial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80" dirty="0">
                <a:latin typeface="Verdana"/>
                <a:cs typeface="Verdana"/>
              </a:rPr>
              <a:t>FEBRERO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23570" marR="419100" indent="-195580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Hábitat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Vivienda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14/2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Foro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Participativo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Permanente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28/02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18h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85" dirty="0">
                <a:latin typeface="Verdana"/>
                <a:cs typeface="Verdana"/>
              </a:rPr>
              <a:t>ENERO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90" dirty="0">
                <a:latin typeface="Verdana"/>
                <a:cs typeface="Verdana"/>
              </a:rPr>
              <a:t>023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AM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10/01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733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INDICADORES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Plena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AM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DICIEMBRE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9501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73075" marR="338455" indent="-127000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ASAMBLEA 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ANUAL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814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9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6/12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10" dirty="0">
                <a:latin typeface="Verdana"/>
                <a:cs typeface="Verdana"/>
              </a:rPr>
              <a:t>N</a:t>
            </a:r>
            <a:r>
              <a:rPr b="0" spc="75" dirty="0">
                <a:latin typeface="Verdana"/>
                <a:cs typeface="Verdana"/>
              </a:rPr>
              <a:t>O</a:t>
            </a:r>
            <a:r>
              <a:rPr b="0" spc="-25" dirty="0">
                <a:latin typeface="Verdana"/>
                <a:cs typeface="Verdana"/>
              </a:rPr>
              <a:t>V</a:t>
            </a:r>
            <a:r>
              <a:rPr b="0" spc="50" dirty="0">
                <a:latin typeface="Verdana"/>
                <a:cs typeface="Verdana"/>
              </a:rPr>
              <a:t>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27990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347980" marR="309880" indent="281940">
                        <a:lnSpc>
                          <a:spcPct val="78100"/>
                        </a:lnSpc>
                        <a:spcBef>
                          <a:spcPts val="105"/>
                        </a:spcBef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Estructura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Urbana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Ambiental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021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8/11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445770" marR="360045" indent="-77470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27990" marR="419100" algn="ctr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 </a:t>
                      </a:r>
                      <a:r>
                        <a:rPr sz="800" spc="-19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 </a:t>
                      </a:r>
                      <a:r>
                        <a:rPr sz="800" spc="-19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Movilidad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35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29/11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70" dirty="0">
                <a:latin typeface="Verdana"/>
                <a:cs typeface="Verdana"/>
              </a:rPr>
              <a:t>O</a:t>
            </a:r>
            <a:r>
              <a:rPr b="0" spc="40" dirty="0">
                <a:latin typeface="Verdana"/>
                <a:cs typeface="Verdana"/>
              </a:rPr>
              <a:t>C</a:t>
            </a:r>
            <a:r>
              <a:rPr b="0" spc="-140" dirty="0">
                <a:latin typeface="Verdana"/>
                <a:cs typeface="Verdana"/>
              </a:rPr>
              <a:t>T</a:t>
            </a:r>
            <a:r>
              <a:rPr b="0" spc="90" dirty="0">
                <a:latin typeface="Verdana"/>
                <a:cs typeface="Verdana"/>
              </a:rPr>
              <a:t>UBRE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9501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Foro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Participativo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Permanente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20/10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18h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A</a:t>
            </a:r>
            <a:r>
              <a:rPr b="0" spc="-20" dirty="0">
                <a:latin typeface="Verdana"/>
                <a:cs typeface="Verdana"/>
              </a:rPr>
              <a:t>GO</a:t>
            </a:r>
            <a:r>
              <a:rPr b="0" spc="-40" dirty="0">
                <a:latin typeface="Verdana"/>
                <a:cs typeface="Verdana"/>
              </a:rPr>
              <a:t>S</a:t>
            </a:r>
            <a:r>
              <a:rPr b="0" spc="-130" dirty="0">
                <a:latin typeface="Verdana"/>
                <a:cs typeface="Verdana"/>
              </a:rPr>
              <a:t>T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9501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1165" marR="360045" indent="-63500">
                        <a:lnSpc>
                          <a:spcPct val="101600"/>
                        </a:lnSpc>
                      </a:pP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CIONES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CIUDAD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1905" algn="ctr">
                        <a:lnSpc>
                          <a:spcPts val="855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Consejo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Planeamiento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30/08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JULIO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1545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ts val="855"/>
                        </a:lnSpc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Juntas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Comunales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4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8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7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marR="277495" indent="-635" algn="ctr">
                        <a:lnSpc>
                          <a:spcPct val="101600"/>
                        </a:lnSpc>
                        <a:spcBef>
                          <a:spcPts val="835"/>
                        </a:spcBef>
                      </a:pP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Minutas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egist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adas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ASAMBLEA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CAPUAM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43585" marR="273685" indent="-46037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imer  semest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022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1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21/7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87985" marR="379730" indent="-635" algn="ctr">
                        <a:lnSpc>
                          <a:spcPct val="101600"/>
                        </a:lnSpc>
                      </a:pP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e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1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35" dirty="0">
                <a:latin typeface="Verdana"/>
                <a:cs typeface="Verdana"/>
              </a:rPr>
              <a:t>JUNIO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7650" y="3363928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302975" y="1352025"/>
          <a:ext cx="6864349" cy="9501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>
                        <a:lnSpc>
                          <a:spcPct val="101600"/>
                        </a:lnSpc>
                      </a:pP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MODELO </a:t>
                      </a:r>
                      <a:r>
                        <a:rPr sz="800" b="1" spc="5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TERRI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ORIAL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855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ts val="855"/>
                        </a:lnSpc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28/06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05410" marR="96520" indent="12827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ía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 Desa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ollo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45" dirty="0">
                <a:latin typeface="Verdana"/>
                <a:cs typeface="Verdana"/>
              </a:rPr>
              <a:t>M</a:t>
            </a:r>
            <a:r>
              <a:rPr b="0" spc="35" dirty="0">
                <a:latin typeface="Verdana"/>
                <a:cs typeface="Verdana"/>
              </a:rPr>
              <a:t>A</a:t>
            </a:r>
            <a:r>
              <a:rPr b="0" spc="-45" dirty="0">
                <a:latin typeface="Verdana"/>
                <a:cs typeface="Verdana"/>
              </a:rPr>
              <a:t>Y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29362" y="1530788"/>
            <a:ext cx="2211070" cy="858519"/>
            <a:chOff x="4829362" y="1530788"/>
            <a:chExt cx="2211070" cy="85851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829362" y="1711087"/>
              <a:ext cx="1075690" cy="678180"/>
            </a:xfrm>
            <a:custGeom>
              <a:avLst/>
              <a:gdLst/>
              <a:ahLst/>
              <a:cxnLst/>
              <a:rect l="l" t="t" r="r" b="b"/>
              <a:pathLst>
                <a:path w="1075689" h="678180">
                  <a:moveTo>
                    <a:pt x="1075674" y="678149"/>
                  </a:moveTo>
                  <a:lnTo>
                    <a:pt x="0" y="678149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678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905037" y="1711087"/>
              <a:ext cx="1135380" cy="678180"/>
            </a:xfrm>
            <a:custGeom>
              <a:avLst/>
              <a:gdLst/>
              <a:ahLst/>
              <a:cxnLst/>
              <a:rect l="l" t="t" r="r" b="b"/>
              <a:pathLst>
                <a:path w="1135379" h="678180">
                  <a:moveTo>
                    <a:pt x="1134924" y="678149"/>
                  </a:moveTo>
                  <a:lnTo>
                    <a:pt x="0" y="678149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678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302975" y="1352025"/>
          <a:ext cx="6864349" cy="1032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149">
                <a:tc>
                  <a:txBody>
                    <a:bodyPr/>
                    <a:lstStyle/>
                    <a:p>
                      <a:pPr marL="279400" marR="270510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 dirty="0">
                        <a:latin typeface="Tahoma"/>
                        <a:cs typeface="Tahoma"/>
                      </a:endParaRPr>
                    </a:p>
                    <a:p>
                      <a:pPr marL="113030" marR="104139" algn="ctr">
                        <a:lnSpc>
                          <a:spcPct val="1016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Realizado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COPE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DGPLUR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DGAUR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55650" marR="419100" indent="-327660">
                        <a:lnSpc>
                          <a:spcPct val="78100"/>
                        </a:lnSpc>
                        <a:spcBef>
                          <a:spcPts val="795"/>
                        </a:spcBef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COPE-COPUA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455295" marR="142875" indent="-30353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á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 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aquí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38475" y="1433001"/>
            <a:ext cx="271248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AGOSTO </a:t>
            </a:r>
            <a:r>
              <a:rPr lang="es-MX" b="0" spc="20" dirty="0" smtClean="0">
                <a:latin typeface="Verdana"/>
                <a:cs typeface="Verdana"/>
              </a:rPr>
              <a:t>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86048"/>
              </p:ext>
            </p:extLst>
          </p:nvPr>
        </p:nvGraphicFramePr>
        <p:xfrm>
          <a:off x="1302975" y="1352025"/>
          <a:ext cx="5730239" cy="17294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568">
                <a:tc>
                  <a:txBody>
                    <a:bodyPr/>
                    <a:lstStyle/>
                    <a:p>
                      <a:pPr marL="180975" indent="0"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80975" marR="338455" indent="0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CÓDIGO</a:t>
                      </a:r>
                      <a:r>
                        <a:rPr lang="es-MX" sz="800" b="1" baseline="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URBANÍSTICO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interna de consejeros para trabajar el proyecto enviado a legislatura “Código Urbanístico”</a:t>
                      </a:r>
                      <a:endParaRPr lang="es-MX" sz="800" spc="-20" baseline="0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dirty="0" smtClean="0">
                          <a:latin typeface="Verdana"/>
                          <a:cs typeface="Verdana"/>
                        </a:rPr>
                        <a:t>13/08/2024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568">
                <a:tc>
                  <a:txBody>
                    <a:bodyPr/>
                    <a:lstStyle/>
                    <a:p>
                      <a:pPr marL="293370" marR="285115" indent="113664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spc="-5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180975" marR="285115" indent="0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spc="-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INSTRUMENTOS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interna de consejeros para trabajar el titulo II de la actualización del PUA: Propuestas Instrumentales</a:t>
                      </a: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27/08/2024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5" dirty="0">
                <a:latin typeface="Verdana"/>
                <a:cs typeface="Verdana"/>
              </a:rPr>
              <a:t>ABRIL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29362" y="1530788"/>
            <a:ext cx="2211070" cy="858519"/>
            <a:chOff x="4829362" y="1530788"/>
            <a:chExt cx="2211070" cy="85851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829362" y="1711087"/>
              <a:ext cx="1075690" cy="678180"/>
            </a:xfrm>
            <a:custGeom>
              <a:avLst/>
              <a:gdLst/>
              <a:ahLst/>
              <a:cxnLst/>
              <a:rect l="l" t="t" r="r" b="b"/>
              <a:pathLst>
                <a:path w="1075689" h="678180">
                  <a:moveTo>
                    <a:pt x="1075674" y="678149"/>
                  </a:moveTo>
                  <a:lnTo>
                    <a:pt x="0" y="678149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678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905037" y="1711087"/>
              <a:ext cx="1135380" cy="678180"/>
            </a:xfrm>
            <a:custGeom>
              <a:avLst/>
              <a:gdLst/>
              <a:ahLst/>
              <a:cxnLst/>
              <a:rect l="l" t="t" r="r" b="b"/>
              <a:pathLst>
                <a:path w="1135379" h="678180">
                  <a:moveTo>
                    <a:pt x="1134924" y="678149"/>
                  </a:moveTo>
                  <a:lnTo>
                    <a:pt x="0" y="678149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678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302975" y="1352025"/>
          <a:ext cx="6864349" cy="1185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149">
                <a:tc>
                  <a:txBody>
                    <a:bodyPr/>
                    <a:lstStyle/>
                    <a:p>
                      <a:pPr marL="279400" marR="270510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 dirty="0">
                        <a:latin typeface="Tahoma"/>
                        <a:cs typeface="Tahoma"/>
                      </a:endParaRPr>
                    </a:p>
                    <a:p>
                      <a:pPr marL="113030" marR="104139" algn="ctr">
                        <a:lnSpc>
                          <a:spcPct val="1016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Realizado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COPE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DGPLUR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DGAUR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55650" marR="419100" indent="-327660">
                        <a:lnSpc>
                          <a:spcPct val="78100"/>
                        </a:lnSpc>
                        <a:spcBef>
                          <a:spcPts val="795"/>
                        </a:spcBef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COPE-COPUA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12/04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765" marR="14287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á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  </a:t>
                      </a: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aquí: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  <a:p>
                      <a:pPr marL="420370" marR="412115" indent="-635" algn="ctr">
                        <a:lnSpc>
                          <a:spcPct val="10160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Sala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1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2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380775" y="2880679"/>
            <a:ext cx="6671945" cy="34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900" spc="-30" dirty="0">
                <a:solidFill>
                  <a:srgbClr val="666666"/>
                </a:solidFill>
                <a:latin typeface="Verdana"/>
                <a:cs typeface="Verdana"/>
              </a:rPr>
              <a:t>Se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realizó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35" dirty="0">
                <a:solidFill>
                  <a:srgbClr val="666666"/>
                </a:solidFill>
                <a:latin typeface="Verdana"/>
                <a:cs typeface="Verdana"/>
              </a:rPr>
              <a:t>un</a:t>
            </a:r>
            <a:r>
              <a:rPr sz="900" spc="-7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10" dirty="0">
                <a:solidFill>
                  <a:srgbClr val="666666"/>
                </a:solidFill>
                <a:latin typeface="Verdana"/>
                <a:cs typeface="Verdana"/>
              </a:rPr>
              <a:t>Plenario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5" dirty="0">
                <a:solidFill>
                  <a:srgbClr val="666666"/>
                </a:solidFill>
                <a:latin typeface="Verdana"/>
                <a:cs typeface="Verdana"/>
              </a:rPr>
              <a:t>con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la</a:t>
            </a:r>
            <a:r>
              <a:rPr sz="900" spc="-7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10" dirty="0">
                <a:solidFill>
                  <a:srgbClr val="666666"/>
                </a:solidFill>
                <a:latin typeface="Verdana"/>
                <a:cs typeface="Verdana"/>
              </a:rPr>
              <a:t>participación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5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900" spc="-7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la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10" dirty="0">
                <a:solidFill>
                  <a:srgbClr val="666666"/>
                </a:solidFill>
                <a:latin typeface="Verdana"/>
                <a:cs typeface="Verdana"/>
              </a:rPr>
              <a:t>Comisión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5" dirty="0">
                <a:solidFill>
                  <a:srgbClr val="666666"/>
                </a:solidFill>
                <a:latin typeface="Verdana"/>
                <a:cs typeface="Verdana"/>
              </a:rPr>
              <a:t>Asesora</a:t>
            </a:r>
            <a:r>
              <a:rPr sz="900" spc="-7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0" dirty="0">
                <a:solidFill>
                  <a:srgbClr val="666666"/>
                </a:solidFill>
                <a:latin typeface="Verdana"/>
                <a:cs typeface="Verdana"/>
              </a:rPr>
              <a:t>en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5" dirty="0">
                <a:solidFill>
                  <a:srgbClr val="666666"/>
                </a:solidFill>
                <a:latin typeface="Verdana"/>
                <a:cs typeface="Verdana"/>
              </a:rPr>
              <a:t>cumplimiento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5" dirty="0">
                <a:solidFill>
                  <a:srgbClr val="666666"/>
                </a:solidFill>
                <a:latin typeface="Verdana"/>
                <a:cs typeface="Verdana"/>
              </a:rPr>
              <a:t>con</a:t>
            </a:r>
            <a:r>
              <a:rPr sz="900" spc="-7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la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Ley</a:t>
            </a:r>
            <a:r>
              <a:rPr sz="900" spc="-7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90" dirty="0">
                <a:solidFill>
                  <a:srgbClr val="666666"/>
                </a:solidFill>
                <a:latin typeface="Verdana"/>
                <a:cs typeface="Verdana"/>
              </a:rPr>
              <a:t>N°71,</a:t>
            </a:r>
            <a:r>
              <a:rPr sz="900" spc="-5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5" dirty="0">
                <a:solidFill>
                  <a:srgbClr val="666666"/>
                </a:solidFill>
                <a:latin typeface="Verdana"/>
                <a:cs typeface="Verdana"/>
              </a:rPr>
              <a:t>para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666666"/>
                </a:solidFill>
                <a:latin typeface="Verdana"/>
                <a:cs typeface="Verdana"/>
              </a:rPr>
              <a:t>presentarle </a:t>
            </a:r>
            <a:r>
              <a:rPr sz="900" spc="-3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los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avances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5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la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5" dirty="0">
                <a:solidFill>
                  <a:srgbClr val="666666"/>
                </a:solidFill>
                <a:latin typeface="Verdana"/>
                <a:cs typeface="Verdana"/>
              </a:rPr>
              <a:t>actualización.</a:t>
            </a:r>
            <a:r>
              <a:rPr sz="900" spc="-6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b="1" spc="45" dirty="0">
                <a:solidFill>
                  <a:srgbClr val="666666"/>
                </a:solidFill>
                <a:latin typeface="Tahoma"/>
                <a:cs typeface="Tahoma"/>
              </a:rPr>
              <a:t>Accedé</a:t>
            </a:r>
            <a:r>
              <a:rPr sz="900" b="1" spc="-1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2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6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38475" y="1433001"/>
            <a:ext cx="271248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555498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28215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85" dirty="0">
                <a:latin typeface="Verdana"/>
                <a:cs typeface="Verdana"/>
              </a:rPr>
              <a:t>ENERO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50" dirty="0">
                <a:latin typeface="Verdana"/>
                <a:cs typeface="Verdana"/>
              </a:rPr>
              <a:t>-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60" dirty="0">
                <a:latin typeface="Verdana"/>
                <a:cs typeface="Verdana"/>
              </a:rPr>
              <a:t>MAR</a:t>
            </a:r>
            <a:r>
              <a:rPr b="0" spc="35" dirty="0">
                <a:latin typeface="Verdana"/>
                <a:cs typeface="Verdana"/>
              </a:rPr>
              <a:t>Z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85" dirty="0">
                <a:latin typeface="Verdana"/>
                <a:cs typeface="Verdana"/>
              </a:rPr>
              <a:t>022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98499" y="1530788"/>
            <a:ext cx="7282815" cy="1134110"/>
            <a:chOff x="598499" y="1530788"/>
            <a:chExt cx="7282815" cy="11341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03262" y="1627674"/>
              <a:ext cx="7273290" cy="354330"/>
            </a:xfrm>
            <a:custGeom>
              <a:avLst/>
              <a:gdLst/>
              <a:ahLst/>
              <a:cxnLst/>
              <a:rect l="l" t="t" r="r" b="b"/>
              <a:pathLst>
                <a:path w="7273290" h="354330">
                  <a:moveTo>
                    <a:pt x="7273099" y="354299"/>
                  </a:moveTo>
                  <a:lnTo>
                    <a:pt x="0" y="354299"/>
                  </a:lnTo>
                  <a:lnTo>
                    <a:pt x="0" y="0"/>
                  </a:lnTo>
                  <a:lnTo>
                    <a:pt x="7273099" y="0"/>
                  </a:lnTo>
                  <a:lnTo>
                    <a:pt x="7273099" y="354299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98512" y="1622924"/>
              <a:ext cx="7282815" cy="1042035"/>
            </a:xfrm>
            <a:custGeom>
              <a:avLst/>
              <a:gdLst/>
              <a:ahLst/>
              <a:cxnLst/>
              <a:rect l="l" t="t" r="r" b="b"/>
              <a:pathLst>
                <a:path w="7282815" h="1042035">
                  <a:moveTo>
                    <a:pt x="4749" y="0"/>
                  </a:moveTo>
                  <a:lnTo>
                    <a:pt x="4749" y="1041949"/>
                  </a:lnTo>
                </a:path>
                <a:path w="7282815" h="1042035">
                  <a:moveTo>
                    <a:pt x="7277849" y="0"/>
                  </a:moveTo>
                  <a:lnTo>
                    <a:pt x="7277849" y="1041949"/>
                  </a:lnTo>
                </a:path>
                <a:path w="7282815" h="1042035">
                  <a:moveTo>
                    <a:pt x="0" y="4749"/>
                  </a:moveTo>
                  <a:lnTo>
                    <a:pt x="7282599" y="4749"/>
                  </a:lnTo>
                </a:path>
              </a:pathLst>
            </a:custGeom>
            <a:ln w="9524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03262" y="1981974"/>
            <a:ext cx="7273290" cy="678180"/>
          </a:xfrm>
          <a:prstGeom prst="rect">
            <a:avLst/>
          </a:prstGeom>
          <a:solidFill>
            <a:srgbClr val="FFF1CC"/>
          </a:solidFill>
          <a:ln w="9524">
            <a:solidFill>
              <a:srgbClr val="9E9E9E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3386454" marR="171450" indent="-3199765">
              <a:lnSpc>
                <a:spcPct val="117200"/>
              </a:lnSpc>
              <a:spcBef>
                <a:spcPts val="520"/>
              </a:spcBef>
            </a:pPr>
            <a:r>
              <a:rPr sz="800" spc="10" dirty="0">
                <a:solidFill>
                  <a:srgbClr val="595959"/>
                </a:solidFill>
                <a:latin typeface="Verdana"/>
                <a:cs typeface="Verdana"/>
              </a:rPr>
              <a:t>El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30" dirty="0">
                <a:solidFill>
                  <a:srgbClr val="595959"/>
                </a:solidFill>
                <a:latin typeface="Verdana"/>
                <a:cs typeface="Verdana"/>
              </a:rPr>
              <a:t>CoPUA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0" dirty="0">
                <a:solidFill>
                  <a:srgbClr val="595959"/>
                </a:solidFill>
                <a:latin typeface="Verdana"/>
                <a:cs typeface="Verdana"/>
              </a:rPr>
              <a:t>en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10" dirty="0">
                <a:solidFill>
                  <a:srgbClr val="595959"/>
                </a:solidFill>
                <a:latin typeface="Verdana"/>
                <a:cs typeface="Verdana"/>
              </a:rPr>
              <a:t>conjunto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0" dirty="0">
                <a:solidFill>
                  <a:srgbClr val="595959"/>
                </a:solidFill>
                <a:latin typeface="Verdana"/>
                <a:cs typeface="Verdana"/>
              </a:rPr>
              <a:t>con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595959"/>
                </a:solidFill>
                <a:latin typeface="Verdana"/>
                <a:cs typeface="Verdana"/>
              </a:rPr>
              <a:t>distintas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595959"/>
                </a:solidFill>
                <a:latin typeface="Verdana"/>
                <a:cs typeface="Verdana"/>
              </a:rPr>
              <a:t>áreas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5" dirty="0">
                <a:solidFill>
                  <a:srgbClr val="595959"/>
                </a:solidFill>
                <a:latin typeface="Verdana"/>
                <a:cs typeface="Verdana"/>
              </a:rPr>
              <a:t>de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-5" dirty="0">
                <a:solidFill>
                  <a:srgbClr val="595959"/>
                </a:solidFill>
                <a:latin typeface="Verdana"/>
                <a:cs typeface="Verdana"/>
              </a:rPr>
              <a:t>gobierno,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-5" dirty="0">
                <a:solidFill>
                  <a:srgbClr val="595959"/>
                </a:solidFill>
                <a:latin typeface="Verdana"/>
                <a:cs typeface="Verdana"/>
              </a:rPr>
              <a:t>está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595959"/>
                </a:solidFill>
                <a:latin typeface="Verdana"/>
                <a:cs typeface="Verdana"/>
              </a:rPr>
              <a:t>trabajando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0" dirty="0">
                <a:solidFill>
                  <a:srgbClr val="595959"/>
                </a:solidFill>
                <a:latin typeface="Verdana"/>
                <a:cs typeface="Verdana"/>
              </a:rPr>
              <a:t>en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595959"/>
                </a:solidFill>
                <a:latin typeface="Verdana"/>
                <a:cs typeface="Verdana"/>
              </a:rPr>
              <a:t>la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10" dirty="0">
                <a:solidFill>
                  <a:srgbClr val="595959"/>
                </a:solidFill>
                <a:latin typeface="Verdana"/>
                <a:cs typeface="Verdana"/>
              </a:rPr>
              <a:t>construcción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5" dirty="0">
                <a:solidFill>
                  <a:srgbClr val="595959"/>
                </a:solidFill>
                <a:latin typeface="Verdana"/>
                <a:cs typeface="Verdana"/>
              </a:rPr>
              <a:t>de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595959"/>
                </a:solidFill>
                <a:latin typeface="Verdana"/>
                <a:cs typeface="Verdana"/>
              </a:rPr>
              <a:t>Indicadores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5" dirty="0">
                <a:solidFill>
                  <a:srgbClr val="595959"/>
                </a:solidFill>
                <a:latin typeface="Verdana"/>
                <a:cs typeface="Verdana"/>
              </a:rPr>
              <a:t>de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15" dirty="0">
                <a:solidFill>
                  <a:srgbClr val="595959"/>
                </a:solidFill>
                <a:latin typeface="Verdana"/>
                <a:cs typeface="Verdana"/>
              </a:rPr>
              <a:t>seguimiento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-40" dirty="0">
                <a:solidFill>
                  <a:srgbClr val="595959"/>
                </a:solidFill>
                <a:latin typeface="Verdana"/>
                <a:cs typeface="Verdana"/>
              </a:rPr>
              <a:t>y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0" dirty="0">
                <a:solidFill>
                  <a:srgbClr val="595959"/>
                </a:solidFill>
                <a:latin typeface="Verdana"/>
                <a:cs typeface="Verdana"/>
              </a:rPr>
              <a:t>en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595959"/>
                </a:solidFill>
                <a:latin typeface="Verdana"/>
                <a:cs typeface="Verdana"/>
              </a:rPr>
              <a:t>el</a:t>
            </a:r>
            <a:r>
              <a:rPr sz="800" spc="-7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25" dirty="0">
                <a:solidFill>
                  <a:srgbClr val="595959"/>
                </a:solidFill>
                <a:latin typeface="Verdana"/>
                <a:cs typeface="Verdana"/>
              </a:rPr>
              <a:t>Modelo </a:t>
            </a:r>
            <a:r>
              <a:rPr sz="800" spc="-265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spc="-30" dirty="0">
                <a:solidFill>
                  <a:srgbClr val="595959"/>
                </a:solidFill>
                <a:latin typeface="Verdana"/>
                <a:cs typeface="Verdana"/>
              </a:rPr>
              <a:t>Territorial.</a:t>
            </a:r>
            <a:endParaRPr sz="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DICIEMBRE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62949" y="1393412"/>
          <a:ext cx="6866888" cy="21742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8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0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12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85725" marR="617855">
                        <a:lnSpc>
                          <a:spcPct val="113599"/>
                        </a:lnSpc>
                      </a:pPr>
                      <a:r>
                        <a:rPr sz="1100" spc="4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2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marco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3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5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Ley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75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71,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4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CoPUA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5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se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25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realizará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05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2° </a:t>
                      </a:r>
                      <a:r>
                        <a:rPr sz="1100" spc="-375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spc="-1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sambl</a:t>
                      </a:r>
                      <a:r>
                        <a:rPr sz="1100" spc="-2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100" spc="-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00" dirty="0">
                          <a:solidFill>
                            <a:srgbClr val="666666"/>
                          </a:solidFill>
                          <a:latin typeface="Verdana"/>
                          <a:cs typeface="Verdana"/>
                        </a:rPr>
                        <a:t>Anual.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1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21/12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10:00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</a:t>
                      </a: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4948" y="1542841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93574" y="1530788"/>
            <a:ext cx="235949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10" dirty="0">
                <a:latin typeface="Verdana"/>
                <a:cs typeface="Verdana"/>
              </a:rPr>
              <a:t>N</a:t>
            </a:r>
            <a:r>
              <a:rPr b="0" spc="75" dirty="0">
                <a:latin typeface="Verdana"/>
                <a:cs typeface="Verdana"/>
              </a:rPr>
              <a:t>O</a:t>
            </a:r>
            <a:r>
              <a:rPr b="0" spc="-25" dirty="0">
                <a:latin typeface="Verdana"/>
                <a:cs typeface="Verdana"/>
              </a:rPr>
              <a:t>V</a:t>
            </a:r>
            <a:r>
              <a:rPr b="0" spc="50" dirty="0">
                <a:latin typeface="Verdana"/>
                <a:cs typeface="Verdana"/>
              </a:rPr>
              <a:t>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866254" cy="2201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1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6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67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41300" marR="232410" algn="ctr">
                        <a:lnSpc>
                          <a:spcPct val="1016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Realizado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COPE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DGPLUR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DGAUR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19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943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1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5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2°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xpe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276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14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30/11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38608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45440" marR="337185" indent="7620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DG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omunales.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METROPOLITANO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16535" marR="208279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 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sob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esultados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4323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72749" y="1409913"/>
            <a:ext cx="235949" cy="23597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708324" y="3846825"/>
            <a:ext cx="5622925" cy="349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100"/>
              </a:lnSpc>
              <a:spcBef>
                <a:spcPts val="100"/>
              </a:spcBef>
            </a:pP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realizó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un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encuentro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con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el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Foro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Participativo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permanente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para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presentarle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los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avances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 </a:t>
            </a:r>
            <a:r>
              <a:rPr sz="900" b="1" spc="-25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la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actualización.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5" dirty="0">
                <a:solidFill>
                  <a:srgbClr val="666666"/>
                </a:solidFill>
                <a:latin typeface="Tahoma"/>
                <a:cs typeface="Tahoma"/>
              </a:rPr>
              <a:t>Accedé</a:t>
            </a:r>
            <a:r>
              <a:rPr sz="900" b="1" spc="-1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10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4"/>
              </a:rPr>
              <a:t>aquí.</a:t>
            </a:r>
            <a:endParaRPr sz="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70" dirty="0">
                <a:latin typeface="Verdana"/>
                <a:cs typeface="Verdana"/>
              </a:rPr>
              <a:t>O</a:t>
            </a:r>
            <a:r>
              <a:rPr b="0" spc="40" dirty="0">
                <a:latin typeface="Verdana"/>
                <a:cs typeface="Verdana"/>
              </a:rPr>
              <a:t>C</a:t>
            </a:r>
            <a:r>
              <a:rPr b="0" spc="-140" dirty="0">
                <a:latin typeface="Verdana"/>
                <a:cs typeface="Verdana"/>
              </a:rPr>
              <a:t>T</a:t>
            </a:r>
            <a:r>
              <a:rPr b="0" spc="90" dirty="0">
                <a:latin typeface="Verdana"/>
                <a:cs typeface="Verdana"/>
              </a:rPr>
              <a:t>UBRE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418578" cy="27602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9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10820" marR="202565" indent="-635" algn="ctr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08915" marR="200660" algn="ctr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alizado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on 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COPE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DGPLUR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DGAUR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Desa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ollo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onómi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85725" marR="272415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Empleo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odu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  gene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ó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sis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ema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 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lasiﬁca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metas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8478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725" marR="123825">
                        <a:lnSpc>
                          <a:spcPct val="101600"/>
                        </a:lnSpc>
                      </a:pP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1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Ape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tu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a,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Sala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Emple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o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,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Gene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al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85725" marR="602615">
                        <a:lnSpc>
                          <a:spcPct val="101600"/>
                        </a:lnSpc>
                        <a:spcBef>
                          <a:spcPts val="5"/>
                        </a:spcBef>
                      </a:pP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2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Sala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P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odu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cc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ión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49225" marR="140335" indent="7620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DG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omunales.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sob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esultados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087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07249" y="1409913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288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50" dirty="0">
                <a:latin typeface="Verdana"/>
                <a:cs typeface="Verdana"/>
              </a:rPr>
              <a:t>SE</a:t>
            </a:r>
            <a:r>
              <a:rPr b="0" spc="-25" dirty="0">
                <a:latin typeface="Verdana"/>
                <a:cs typeface="Verdana"/>
              </a:rPr>
              <a:t>P</a:t>
            </a:r>
            <a:r>
              <a:rPr b="0" spc="25" dirty="0">
                <a:latin typeface="Verdana"/>
                <a:cs typeface="Verdana"/>
              </a:rPr>
              <a:t>TIEMBRE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433820" cy="2522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035" marR="143510" algn="ctr">
                        <a:lnSpc>
                          <a:spcPct val="1016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ati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manen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Documen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 Apo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Sector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478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85725" marR="93345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á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aqui: 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Ribe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G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al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az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49225" marR="140335" indent="76200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DG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sob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esultados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087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07249" y="1409913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288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A</a:t>
            </a:r>
            <a:r>
              <a:rPr b="0" spc="-20" dirty="0">
                <a:latin typeface="Verdana"/>
                <a:cs typeface="Verdana"/>
              </a:rPr>
              <a:t>GO</a:t>
            </a:r>
            <a:r>
              <a:rPr b="0" spc="-40" dirty="0">
                <a:latin typeface="Verdana"/>
                <a:cs typeface="Verdana"/>
              </a:rPr>
              <a:t>S</a:t>
            </a:r>
            <a:r>
              <a:rPr b="0" spc="-130" dirty="0">
                <a:latin typeface="Verdana"/>
                <a:cs typeface="Verdana"/>
              </a:rPr>
              <a:t>T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433820" cy="2122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49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6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</a:t>
                      </a: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UR-DG</a:t>
                      </a: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UR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58165" marR="221615" indent="-327660">
                        <a:lnSpc>
                          <a:spcPct val="78100"/>
                        </a:lnSpc>
                      </a:pP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alimenta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 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COPE-COPUA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254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480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27/08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9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10:30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67359" marR="401320" indent="-57785">
                        <a:lnSpc>
                          <a:spcPct val="781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aqui 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e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1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499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DGPLUR-DGAUR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539115" marR="424815" indent="-106045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Gobernanza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Metropolitana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5537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10/08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85725" marR="365760">
                        <a:lnSpc>
                          <a:spcPct val="781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á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 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1í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75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087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07249" y="1409913"/>
            <a:ext cx="235950" cy="23597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380775" y="3737578"/>
            <a:ext cx="53498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35" dirty="0">
                <a:solidFill>
                  <a:srgbClr val="666666"/>
                </a:solidFill>
                <a:latin typeface="Verdana"/>
                <a:cs typeface="Verdana"/>
              </a:rPr>
              <a:t>En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666666"/>
                </a:solidFill>
                <a:latin typeface="Verdana"/>
                <a:cs typeface="Verdana"/>
              </a:rPr>
              <a:t>el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15" dirty="0">
                <a:solidFill>
                  <a:srgbClr val="666666"/>
                </a:solidFill>
                <a:latin typeface="Verdana"/>
                <a:cs typeface="Verdana"/>
              </a:rPr>
              <a:t>marco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25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la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Ley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45" dirty="0">
                <a:solidFill>
                  <a:srgbClr val="666666"/>
                </a:solidFill>
                <a:latin typeface="Verdana"/>
                <a:cs typeface="Verdana"/>
              </a:rPr>
              <a:t>71,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666666"/>
                </a:solidFill>
                <a:latin typeface="Verdana"/>
                <a:cs typeface="Verdana"/>
              </a:rPr>
              <a:t>el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35" dirty="0">
                <a:solidFill>
                  <a:srgbClr val="666666"/>
                </a:solidFill>
                <a:latin typeface="Verdana"/>
                <a:cs typeface="Verdana"/>
              </a:rPr>
              <a:t>CoPUA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realizó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10" dirty="0">
                <a:solidFill>
                  <a:srgbClr val="666666"/>
                </a:solidFill>
                <a:latin typeface="Verdana"/>
                <a:cs typeface="Verdana"/>
              </a:rPr>
              <a:t>Asamblea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666666"/>
                </a:solidFill>
                <a:latin typeface="Verdana"/>
                <a:cs typeface="Verdana"/>
              </a:rPr>
              <a:t>Ordinaria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" dirty="0">
                <a:solidFill>
                  <a:srgbClr val="666666"/>
                </a:solidFill>
                <a:latin typeface="Verdana"/>
                <a:cs typeface="Verdana"/>
              </a:rPr>
              <a:t>durante</a:t>
            </a:r>
            <a:r>
              <a:rPr sz="900" spc="-8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0" dirty="0">
                <a:solidFill>
                  <a:srgbClr val="666666"/>
                </a:solidFill>
                <a:latin typeface="Verdana"/>
                <a:cs typeface="Verdana"/>
              </a:rPr>
              <a:t>este</a:t>
            </a:r>
            <a:r>
              <a:rPr sz="900" spc="-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20" dirty="0">
                <a:solidFill>
                  <a:srgbClr val="666666"/>
                </a:solidFill>
                <a:latin typeface="Verdana"/>
                <a:cs typeface="Verdana"/>
              </a:rPr>
              <a:t>mes.</a:t>
            </a:r>
            <a:r>
              <a:rPr sz="900" spc="-9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b="1" spc="45" dirty="0">
                <a:solidFill>
                  <a:srgbClr val="666666"/>
                </a:solidFill>
                <a:latin typeface="Tahoma"/>
                <a:cs typeface="Tahoma"/>
              </a:rPr>
              <a:t>Accedé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2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8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288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JULIO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433820" cy="2522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 </a:t>
                      </a:r>
                      <a:r>
                        <a:rPr sz="800" spc="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466975" marR="187960" indent="-2266315">
                        <a:lnSpc>
                          <a:spcPct val="101600"/>
                        </a:lnSpc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Elaboración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documentos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sobre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proceso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participativo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Aportes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 </a:t>
                      </a:r>
                      <a:r>
                        <a:rPr sz="800" spc="-2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Sector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79095" marR="135255" indent="-234315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Desarrollo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Patrimonial,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Cultural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Deportivo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5/07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85725" marR="452120">
                        <a:lnSpc>
                          <a:spcPct val="78100"/>
                        </a:lnSpc>
                        <a:spcBef>
                          <a:spcPts val="5"/>
                        </a:spcBef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iNICIO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 </a:t>
                      </a:r>
                      <a:r>
                        <a:rPr sz="800" u="sng" spc="-3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ALLER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sALA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1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645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2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855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cIERRE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spc="-3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087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07249" y="1409913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526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35" dirty="0">
                <a:latin typeface="Verdana"/>
                <a:cs typeface="Verdana"/>
              </a:rPr>
              <a:t>JUNIO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418578" cy="2265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 </a:t>
                      </a:r>
                      <a:r>
                        <a:rPr sz="800" spc="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5890" marR="126364" algn="ctr">
                        <a:lnSpc>
                          <a:spcPct val="101600"/>
                        </a:lnSpc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Presentación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Borde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Gral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Paz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Ribera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Del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Río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La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Plata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593725">
                        <a:lnSpc>
                          <a:spcPct val="100000"/>
                        </a:lnSpc>
                      </a:pPr>
                      <a:r>
                        <a:rPr sz="800" spc="-1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17/6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8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49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73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716915" marR="148590" indent="-559435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Planiﬁcación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Urbana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Hábitat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587375">
                        <a:lnSpc>
                          <a:spcPct val="100000"/>
                        </a:lnSpc>
                      </a:pP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1/06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ó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aqui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91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165" marR="102870" indent="-572770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19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Desarrollo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Económico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Turístico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58800">
                        <a:lnSpc>
                          <a:spcPct val="100000"/>
                        </a:lnSpc>
                      </a:pPr>
                      <a:r>
                        <a:rPr sz="800" spc="-8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15/06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6670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5725" marR="380365">
                        <a:lnSpc>
                          <a:spcPct val="781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asó:  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P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ime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spc="-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t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e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Sala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1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75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087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07249" y="1409913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288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10" dirty="0">
                <a:latin typeface="Verdana"/>
                <a:cs typeface="Verdana"/>
              </a:rPr>
              <a:t>M</a:t>
            </a:r>
            <a:r>
              <a:rPr b="0" spc="55" dirty="0">
                <a:latin typeface="Verdana"/>
                <a:cs typeface="Verdana"/>
              </a:rPr>
              <a:t>a</a:t>
            </a:r>
            <a:r>
              <a:rPr b="0" spc="-160" dirty="0">
                <a:latin typeface="Verdana"/>
                <a:cs typeface="Verdana"/>
              </a:rPr>
              <a:t>y</a:t>
            </a:r>
            <a:r>
              <a:rPr b="0" spc="25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2975" y="1352025"/>
          <a:ext cx="6433820" cy="250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5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 </a:t>
                      </a:r>
                      <a:r>
                        <a:rPr sz="800" spc="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4775" marR="95885" algn="ctr">
                        <a:lnSpc>
                          <a:spcPct val="1016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Revisión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avances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Planes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</a:t>
                      </a:r>
                      <a:r>
                        <a:rPr sz="800" b="1" spc="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or: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Ribe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Río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  Plat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”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1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“Bo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az”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27/5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á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ocu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</a:t>
                      </a: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790"/>
                        </a:lnSpc>
                        <a:spcBef>
                          <a:spcPts val="535"/>
                        </a:spcBef>
                      </a:pP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Inicio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79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05410" marR="97155" indent="377825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TEMA: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Desarrollo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Urbano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1°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25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4/05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774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25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5725" marR="307975">
                        <a:lnSpc>
                          <a:spcPct val="78100"/>
                        </a:lnSpc>
                        <a:spcBef>
                          <a:spcPts val="70"/>
                        </a:spcBef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Planiﬁa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c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ion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y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desa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ollo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territorial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 marR="189865">
                        <a:lnSpc>
                          <a:spcPct val="7810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Habitat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y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V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ivienda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y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c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ie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e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taller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8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62">
                <a:tc rowSpan="2">
                  <a:txBody>
                    <a:bodyPr/>
                    <a:lstStyle/>
                    <a:p>
                      <a:pPr marL="307975">
                        <a:lnSpc>
                          <a:spcPts val="875"/>
                        </a:lnSpc>
                      </a:pP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037"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</a:pP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Sectoriales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TEMA: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Desarrollo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Urbano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2°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925194">
                        <a:lnSpc>
                          <a:spcPct val="78100"/>
                        </a:lnSpc>
                        <a:spcBef>
                          <a:spcPts val="63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taller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2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Educacion </a:t>
                      </a:r>
                      <a:r>
                        <a:rPr sz="800" spc="2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Salud </a:t>
                      </a:r>
                      <a:r>
                        <a:rPr sz="800" spc="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Cie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r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e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801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88149" y="1432988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002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JULIO </a:t>
            </a:r>
            <a:r>
              <a:rPr lang="es-MX" b="0" spc="20" dirty="0" smtClean="0">
                <a:latin typeface="Verdana"/>
                <a:cs typeface="Verdana"/>
              </a:rPr>
              <a:t>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119415"/>
              </p:ext>
            </p:extLst>
          </p:nvPr>
        </p:nvGraphicFramePr>
        <p:xfrm>
          <a:off x="1302975" y="1352025"/>
          <a:ext cx="5730239" cy="1864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180975" indent="0"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80975" marR="338455" indent="0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PUBLICACIÓN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interna de consejeros para trabajar una publicación del trabajo de actualización</a:t>
                      </a:r>
                      <a:endParaRPr lang="es-MX" sz="800" spc="-20" baseline="0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dirty="0" smtClean="0">
                          <a:latin typeface="Verdana"/>
                          <a:cs typeface="Verdana"/>
                        </a:rPr>
                        <a:t>16/07/2024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293370" marR="285115" indent="113664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spc="-5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180975" marR="285115" indent="0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spc="-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MOVILIDAD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con funcionarios del Ministerio de Infraestructura para debatir acciones y proyectos del eje MOVILIDAD Y TRANSPORTE</a:t>
                      </a:r>
                      <a:endParaRPr lang="es-MX" sz="800" spc="-20" baseline="0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23/07/2024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30" dirty="0">
                <a:latin typeface="Verdana"/>
                <a:cs typeface="Verdana"/>
              </a:rPr>
              <a:t>Ab</a:t>
            </a:r>
            <a:r>
              <a:rPr b="0" dirty="0">
                <a:latin typeface="Verdana"/>
                <a:cs typeface="Verdana"/>
              </a:rPr>
              <a:t>r</a:t>
            </a:r>
            <a:r>
              <a:rPr b="0" spc="-30" dirty="0">
                <a:latin typeface="Verdana"/>
                <a:cs typeface="Verdana"/>
              </a:rPr>
              <a:t>il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11050" y="1352037"/>
          <a:ext cx="6418578" cy="30355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5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 </a:t>
                      </a:r>
                      <a:r>
                        <a:rPr sz="800" spc="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0495" marR="140970" indent="-635" algn="ctr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Presentación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avances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Planes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800" b="1" spc="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Sector.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PU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: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Ribe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Río  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Plat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”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1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“Bo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az”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15/04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Mi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á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ocu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</a:t>
                      </a: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57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08585" marR="99695" indent="-635" algn="ctr">
                        <a:lnSpc>
                          <a:spcPct val="101600"/>
                        </a:lnSpc>
                      </a:pP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ctividades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Juntas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13995" marR="197485" indent="-7620">
                        <a:lnSpc>
                          <a:spcPct val="101600"/>
                        </a:lnSpc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Elaboración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propuestas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estratégicas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15/04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17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311150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aquí: 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Sala</a:t>
                      </a:r>
                      <a:r>
                        <a:rPr sz="800" spc="-7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1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8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2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6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7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 marR="231140">
                        <a:lnSpc>
                          <a:spcPct val="10160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3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4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13 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4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</a:t>
                      </a: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12 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5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5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33045" marR="194945" algn="ctr">
                        <a:lnSpc>
                          <a:spcPct val="1016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TEMA: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Desarrollo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Humano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(Salud-Educación)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2°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0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13/4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6670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725" marR="311150">
                        <a:lnSpc>
                          <a:spcPct val="781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aquí:  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General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 marR="740410">
                        <a:lnSpc>
                          <a:spcPct val="7810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educa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c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ión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Sala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salud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Cie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r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del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taller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5801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488149" y="1432988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676475" y="13568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60" dirty="0">
                <a:latin typeface="Verdana"/>
                <a:cs typeface="Verdana"/>
              </a:rPr>
              <a:t>MAR</a:t>
            </a:r>
            <a:r>
              <a:rPr b="0" spc="35" dirty="0">
                <a:latin typeface="Verdana"/>
                <a:cs typeface="Verdana"/>
              </a:rPr>
              <a:t>Z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11050" y="1352037"/>
          <a:ext cx="6186170" cy="2646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01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210820" marR="20256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 </a:t>
                      </a:r>
                      <a:r>
                        <a:rPr sz="800" spc="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COCREACIÓN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96520" marR="86995" indent="-635" algn="ctr">
                        <a:lnSpc>
                          <a:spcPct val="1016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PUA+COPE: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“La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Ribera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del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Río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la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Plata”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800" b="1" spc="204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“Borde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Gral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Paz”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68630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z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in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f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 marR="339725">
                        <a:lnSpc>
                          <a:spcPct val="101600"/>
                        </a:lnSpc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La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ibe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del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Río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de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la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Plata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Bo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de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G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al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P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az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14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08585" marR="99695" indent="-635" algn="ctr">
                        <a:lnSpc>
                          <a:spcPct val="101600"/>
                        </a:lnSpc>
                      </a:pP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ctividades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Juntas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85725" marR="318770">
                        <a:lnSpc>
                          <a:spcPct val="101600"/>
                        </a:lnSpc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Elaboración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propuestas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estratégicas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774700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Sedes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marL="105410" marR="97155" indent="-127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04165" marR="296545" indent="-635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 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DGAM-Legislatura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1°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aller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33045" marR="194945" algn="ctr">
                        <a:lnSpc>
                          <a:spcPct val="101600"/>
                        </a:lnSpc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TEMA: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Desarrollo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Humano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(Salud-Educación)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23/3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725" marR="225425">
                        <a:lnSpc>
                          <a:spcPct val="781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asó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aquí: 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Ape</a:t>
                      </a:r>
                      <a:r>
                        <a:rPr sz="8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tu</a:t>
                      </a:r>
                      <a:r>
                        <a:rPr sz="800" u="sng" spc="-4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del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taller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85725" marR="652145">
                        <a:lnSpc>
                          <a:spcPct val="781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800" spc="2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Salud </a:t>
                      </a:r>
                      <a:r>
                        <a:rPr sz="800" spc="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E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duca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c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ión </a:t>
                      </a:r>
                      <a:r>
                        <a:rPr sz="8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Cie</a:t>
                      </a:r>
                      <a:r>
                        <a:rPr sz="8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8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e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del</a:t>
                      </a:r>
                      <a:r>
                        <a:rPr sz="800" u="sng" spc="-7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taller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80198" y="14219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88149" y="1432988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600275" y="1433001"/>
            <a:ext cx="271249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80" dirty="0">
                <a:latin typeface="Verdana"/>
                <a:cs typeface="Verdana"/>
              </a:rPr>
              <a:t>FEBRERO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6949" y="1591687"/>
          <a:ext cx="7178675" cy="9943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8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2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49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1°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Encuent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alle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Planes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Se</a:t>
                      </a:r>
                      <a:r>
                        <a:rPr sz="800" b="1" spc="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or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COPE-COPUA-DGPLUR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spc="-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26/02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9745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5090" marR="337185">
                        <a:lnSpc>
                          <a:spcPct val="78100"/>
                        </a:lnSpc>
                        <a:spcBef>
                          <a:spcPts val="645"/>
                        </a:spcBef>
                      </a:pP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poder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encuent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Cli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36048" y="166141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24749" y="1649363"/>
            <a:ext cx="235950" cy="23597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834500" y="4480253"/>
            <a:ext cx="5226050" cy="43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algn="ctr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solidFill>
                  <a:srgbClr val="595959"/>
                </a:solidFill>
                <a:latin typeface="Verdana"/>
                <a:cs typeface="Verdana"/>
              </a:rPr>
              <a:t>Insc</a:t>
            </a:r>
            <a:r>
              <a:rPr sz="800" spc="-25" dirty="0">
                <a:solidFill>
                  <a:srgbClr val="595959"/>
                </a:solidFill>
                <a:latin typeface="Verdana"/>
                <a:cs typeface="Verdana"/>
              </a:rPr>
              <a:t>r</a:t>
            </a:r>
            <a:r>
              <a:rPr sz="800" spc="10" dirty="0">
                <a:solidFill>
                  <a:srgbClr val="595959"/>
                </a:solidFill>
                <a:latin typeface="Verdana"/>
                <a:cs typeface="Verdana"/>
              </a:rPr>
              <a:t>ibi</a:t>
            </a:r>
            <a:r>
              <a:rPr sz="800" spc="-10" dirty="0">
                <a:solidFill>
                  <a:srgbClr val="595959"/>
                </a:solidFill>
                <a:latin typeface="Verdana"/>
                <a:cs typeface="Verdana"/>
              </a:rPr>
              <a:t>t</a:t>
            </a:r>
            <a:r>
              <a:rPr sz="800" spc="5" dirty="0">
                <a:solidFill>
                  <a:srgbClr val="595959"/>
                </a:solidFill>
                <a:latin typeface="Verdana"/>
                <a:cs typeface="Verdana"/>
              </a:rPr>
              <a:t>e</a:t>
            </a:r>
            <a:r>
              <a:rPr sz="800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u="sng" spc="1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Verdana"/>
                <a:cs typeface="Verdana"/>
                <a:hlinkClick r:id="rId5"/>
              </a:rPr>
              <a:t>A</a:t>
            </a:r>
            <a:r>
              <a:rPr sz="800" u="sng" spc="-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Verdana"/>
                <a:cs typeface="Verdana"/>
                <a:hlinkClick r:id="rId5"/>
              </a:rPr>
              <a:t>QUÍ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54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6"/>
              </a:rPr>
              <a:t>AQUÍ</a:t>
            </a:r>
            <a:endParaRPr sz="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85" dirty="0">
                <a:latin typeface="Verdana"/>
                <a:cs typeface="Verdana"/>
              </a:rPr>
              <a:t>ENERO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225" dirty="0">
                <a:latin typeface="Verdana"/>
                <a:cs typeface="Verdana"/>
              </a:rPr>
              <a:t>021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89625" y="1421487"/>
          <a:ext cx="7287895" cy="756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5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99">
                <a:tc gridSpan="2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Elaboración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documentos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avances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2020,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planiﬁcación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6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1°</a:t>
                      </a: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Semestre</a:t>
                      </a:r>
                      <a:r>
                        <a:rPr sz="800" spc="1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agenda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PUA</a:t>
                      </a:r>
                      <a:r>
                        <a:rPr sz="800" spc="-7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8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2021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DICIEMBRE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55" dirty="0">
                <a:latin typeface="Verdana"/>
                <a:cs typeface="Verdana"/>
              </a:rPr>
              <a:t>0</a:t>
            </a:r>
            <a:r>
              <a:rPr b="0" spc="-65" dirty="0">
                <a:latin typeface="Verdana"/>
                <a:cs typeface="Verdana"/>
              </a:rPr>
              <a:t>2</a:t>
            </a:r>
            <a:r>
              <a:rPr b="0" spc="40" dirty="0">
                <a:latin typeface="Verdana"/>
                <a:cs typeface="Verdana"/>
              </a:rPr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12287"/>
            <a:ext cx="54692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4500" y="4480253"/>
            <a:ext cx="5226050" cy="43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algn="ctr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solidFill>
                  <a:srgbClr val="595959"/>
                </a:solidFill>
                <a:latin typeface="Verdana"/>
                <a:cs typeface="Verdana"/>
              </a:rPr>
              <a:t>Insc</a:t>
            </a:r>
            <a:r>
              <a:rPr sz="800" spc="-25" dirty="0">
                <a:solidFill>
                  <a:srgbClr val="595959"/>
                </a:solidFill>
                <a:latin typeface="Verdana"/>
                <a:cs typeface="Verdana"/>
              </a:rPr>
              <a:t>r</a:t>
            </a:r>
            <a:r>
              <a:rPr sz="800" spc="10" dirty="0">
                <a:solidFill>
                  <a:srgbClr val="595959"/>
                </a:solidFill>
                <a:latin typeface="Verdana"/>
                <a:cs typeface="Verdana"/>
              </a:rPr>
              <a:t>ibi</a:t>
            </a:r>
            <a:r>
              <a:rPr sz="800" spc="-10" dirty="0">
                <a:solidFill>
                  <a:srgbClr val="595959"/>
                </a:solidFill>
                <a:latin typeface="Verdana"/>
                <a:cs typeface="Verdana"/>
              </a:rPr>
              <a:t>t</a:t>
            </a:r>
            <a:r>
              <a:rPr sz="800" spc="5" dirty="0">
                <a:solidFill>
                  <a:srgbClr val="595959"/>
                </a:solidFill>
                <a:latin typeface="Verdana"/>
                <a:cs typeface="Verdana"/>
              </a:rPr>
              <a:t>e</a:t>
            </a:r>
            <a:r>
              <a:rPr sz="800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u="sng" spc="1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Verdana"/>
                <a:cs typeface="Verdana"/>
                <a:hlinkClick r:id="rId2"/>
              </a:rPr>
              <a:t>A</a:t>
            </a:r>
            <a:r>
              <a:rPr sz="800" u="sng" spc="-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Verdana"/>
                <a:cs typeface="Verdana"/>
                <a:hlinkClick r:id="rId2"/>
              </a:rPr>
              <a:t>QUÍ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54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3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89625" y="1421487"/>
          <a:ext cx="7178675" cy="2531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8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2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62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Eventos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Presentación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Anual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Avances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DÍA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1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1: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137">
                <a:tc>
                  <a:txBody>
                    <a:bodyPr/>
                    <a:lstStyle/>
                    <a:p>
                      <a:pPr marL="325120" marR="315595" indent="443230">
                        <a:lnSpc>
                          <a:spcPct val="117200"/>
                        </a:lnSpc>
                        <a:spcBef>
                          <a:spcPts val="29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ASAMBLEA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  </a:t>
                      </a: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ANCES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GENERALES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LINEAMIEN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746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1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1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17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1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5725" marR="337185">
                        <a:lnSpc>
                          <a:spcPct val="78100"/>
                        </a:lnSpc>
                        <a:spcBef>
                          <a:spcPts val="740"/>
                        </a:spcBef>
                      </a:pP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poder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encuent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Cli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939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29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ESTRATÉGICOS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099">
                <a:tc>
                  <a:txBody>
                    <a:bodyPr/>
                    <a:lstStyle/>
                    <a:p>
                      <a:pPr marL="132715" marR="122555" algn="ctr">
                        <a:lnSpc>
                          <a:spcPct val="109400"/>
                        </a:lnSpc>
                        <a:spcBef>
                          <a:spcPts val="595"/>
                        </a:spcBef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Eventos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Presentación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Anual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Avances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DÍA </a:t>
                      </a:r>
                      <a:r>
                        <a:rPr sz="800" b="1" spc="-6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2: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ANCES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LINEAMIEN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 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METROPOLITANOS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7556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800" spc="-1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1350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17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5725" marR="337185">
                        <a:lnSpc>
                          <a:spcPct val="78100"/>
                        </a:lnSpc>
                        <a:spcBef>
                          <a:spcPts val="720"/>
                        </a:spcBef>
                      </a:pP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poder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encuent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Cli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2424">
                <a:tc>
                  <a:txBody>
                    <a:bodyPr/>
                    <a:lstStyle/>
                    <a:p>
                      <a:pPr marL="132715" marR="121920" algn="ctr">
                        <a:lnSpc>
                          <a:spcPct val="109400"/>
                        </a:lnSpc>
                        <a:spcBef>
                          <a:spcPts val="595"/>
                        </a:spcBef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Eventos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Presentación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Anual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Avances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DÍA </a:t>
                      </a:r>
                      <a:r>
                        <a:rPr sz="800" b="1" spc="-6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3: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ANCES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LANES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POR  </a:t>
                      </a:r>
                      <a:r>
                        <a:rPr sz="800" spc="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COMUNA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7556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800" spc="-1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17/12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18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725" marR="337185">
                        <a:lnSpc>
                          <a:spcPct val="78100"/>
                        </a:lnSpc>
                      </a:pP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poder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er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encuent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  Cli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38448" y="1487892"/>
            <a:ext cx="235949" cy="21188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853773" y="1475838"/>
            <a:ext cx="235950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110" dirty="0">
                <a:latin typeface="Verdana"/>
                <a:cs typeface="Verdana"/>
              </a:rPr>
              <a:t>N</a:t>
            </a:r>
            <a:r>
              <a:rPr b="0" spc="75" dirty="0">
                <a:latin typeface="Verdana"/>
                <a:cs typeface="Verdana"/>
              </a:rPr>
              <a:t>O</a:t>
            </a:r>
            <a:r>
              <a:rPr b="0" spc="-25" dirty="0">
                <a:latin typeface="Verdana"/>
                <a:cs typeface="Verdana"/>
              </a:rPr>
              <a:t>V</a:t>
            </a:r>
            <a:r>
              <a:rPr b="0" spc="50" dirty="0">
                <a:latin typeface="Verdana"/>
                <a:cs typeface="Verdana"/>
              </a:rPr>
              <a:t>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55" dirty="0">
                <a:latin typeface="Verdana"/>
                <a:cs typeface="Verdana"/>
              </a:rPr>
              <a:t>0</a:t>
            </a:r>
            <a:r>
              <a:rPr b="0" spc="-65" dirty="0">
                <a:latin typeface="Verdana"/>
                <a:cs typeface="Verdana"/>
              </a:rPr>
              <a:t>2</a:t>
            </a:r>
            <a:r>
              <a:rPr b="0" spc="40" dirty="0">
                <a:latin typeface="Verdana"/>
                <a:cs typeface="Verdana"/>
              </a:rPr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12287"/>
            <a:ext cx="54692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4500" y="4480253"/>
            <a:ext cx="5226050" cy="43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algn="ctr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solidFill>
                  <a:srgbClr val="595959"/>
                </a:solidFill>
                <a:latin typeface="Verdana"/>
                <a:cs typeface="Verdana"/>
              </a:rPr>
              <a:t>Insc</a:t>
            </a:r>
            <a:r>
              <a:rPr sz="800" spc="-25" dirty="0">
                <a:solidFill>
                  <a:srgbClr val="595959"/>
                </a:solidFill>
                <a:latin typeface="Verdana"/>
                <a:cs typeface="Verdana"/>
              </a:rPr>
              <a:t>r</a:t>
            </a:r>
            <a:r>
              <a:rPr sz="800" spc="10" dirty="0">
                <a:solidFill>
                  <a:srgbClr val="595959"/>
                </a:solidFill>
                <a:latin typeface="Verdana"/>
                <a:cs typeface="Verdana"/>
              </a:rPr>
              <a:t>ibi</a:t>
            </a:r>
            <a:r>
              <a:rPr sz="800" spc="-10" dirty="0">
                <a:solidFill>
                  <a:srgbClr val="595959"/>
                </a:solidFill>
                <a:latin typeface="Verdana"/>
                <a:cs typeface="Verdana"/>
              </a:rPr>
              <a:t>t</a:t>
            </a:r>
            <a:r>
              <a:rPr sz="800" spc="5" dirty="0">
                <a:solidFill>
                  <a:srgbClr val="595959"/>
                </a:solidFill>
                <a:latin typeface="Verdana"/>
                <a:cs typeface="Verdana"/>
              </a:rPr>
              <a:t>e</a:t>
            </a:r>
            <a:r>
              <a:rPr sz="800" spc="-80" dirty="0">
                <a:solidFill>
                  <a:srgbClr val="595959"/>
                </a:solidFill>
                <a:latin typeface="Verdana"/>
                <a:cs typeface="Verdana"/>
              </a:rPr>
              <a:t> </a:t>
            </a:r>
            <a:r>
              <a:rPr sz="800" u="sng" spc="1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Verdana"/>
                <a:cs typeface="Verdana"/>
                <a:hlinkClick r:id="rId2"/>
              </a:rPr>
              <a:t>A</a:t>
            </a:r>
            <a:r>
              <a:rPr sz="800" u="sng" spc="-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Verdana"/>
                <a:cs typeface="Verdana"/>
                <a:hlinkClick r:id="rId2"/>
              </a:rPr>
              <a:t>QUÍ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b="1" spc="15" dirty="0">
                <a:solidFill>
                  <a:srgbClr val="666666"/>
                </a:solidFill>
                <a:latin typeface="Tahoma"/>
                <a:cs typeface="Tahoma"/>
              </a:rPr>
              <a:t>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54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3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28024" y="1298662"/>
          <a:ext cx="7180578" cy="27327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8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8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2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2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149">
                <a:tc>
                  <a:txBody>
                    <a:bodyPr/>
                    <a:lstStyle/>
                    <a:p>
                      <a:pPr marL="259079" marR="250825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OSC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AGENDA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TR</a:t>
                      </a: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É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12725" marR="205104" indent="53975">
                        <a:lnSpc>
                          <a:spcPct val="101600"/>
                        </a:lnSpc>
                      </a:pP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“Gobernanza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opolitan</a:t>
                      </a:r>
                      <a:r>
                        <a:rPr sz="800" b="1" spc="-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114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20/11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ts val="660"/>
                        </a:lnSpc>
                      </a:pP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Genera</a:t>
                      </a:r>
                      <a:r>
                        <a:rPr sz="600" spc="-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4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970280">
                        <a:lnSpc>
                          <a:spcPts val="60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Plan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e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amien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o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Gestión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900430">
                        <a:lnSpc>
                          <a:spcPts val="600"/>
                        </a:lnSpc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Gobe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nabilidad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Cie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del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taller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47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11454" marR="203200" algn="ctr">
                        <a:lnSpc>
                          <a:spcPct val="101600"/>
                        </a:lnSpc>
                      </a:pP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ctividades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Vecinos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79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80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800" spc="-2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4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spc="-2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800" spc="-75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5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asó</a:t>
                      </a:r>
                      <a:r>
                        <a:rPr sz="800" spc="125" dirty="0">
                          <a:solidFill>
                            <a:srgbClr val="434343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57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40335" marR="131445" indent="-1270" algn="ctr">
                        <a:lnSpc>
                          <a:spcPct val="101600"/>
                        </a:lnSpc>
                        <a:spcBef>
                          <a:spcPts val="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60350" marR="251460" indent="-635" algn="ctr">
                        <a:lnSpc>
                          <a:spcPct val="101600"/>
                        </a:lnSpc>
                      </a:pP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Sectoriales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“Cuencas”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2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901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0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15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-8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0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1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24/11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171523" y="1376304"/>
            <a:ext cx="235949" cy="21188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701373" y="1364263"/>
            <a:ext cx="235950" cy="23597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442250" y="1379637"/>
            <a:ext cx="235949" cy="205254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70" dirty="0">
                <a:latin typeface="Verdana"/>
                <a:cs typeface="Verdana"/>
              </a:rPr>
              <a:t>O</a:t>
            </a:r>
            <a:r>
              <a:rPr b="0" spc="40" dirty="0">
                <a:latin typeface="Verdana"/>
                <a:cs typeface="Verdana"/>
              </a:rPr>
              <a:t>C</a:t>
            </a:r>
            <a:r>
              <a:rPr b="0" spc="-140" dirty="0">
                <a:latin typeface="Verdana"/>
                <a:cs typeface="Verdana"/>
              </a:rPr>
              <a:t>T</a:t>
            </a:r>
            <a:r>
              <a:rPr b="0" spc="90" dirty="0">
                <a:latin typeface="Verdana"/>
                <a:cs typeface="Verdana"/>
              </a:rPr>
              <a:t>UBRE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55" dirty="0">
                <a:latin typeface="Verdana"/>
                <a:cs typeface="Verdana"/>
              </a:rPr>
              <a:t>0</a:t>
            </a:r>
            <a:r>
              <a:rPr b="0" spc="-65" dirty="0">
                <a:latin typeface="Verdana"/>
                <a:cs typeface="Verdana"/>
              </a:rPr>
              <a:t>2</a:t>
            </a:r>
            <a:r>
              <a:rPr b="0" spc="40" dirty="0">
                <a:latin typeface="Verdana"/>
                <a:cs typeface="Verdana"/>
              </a:rPr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12287"/>
            <a:ext cx="54692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28024" y="1298662"/>
          <a:ext cx="7180578" cy="3081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8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8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2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2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8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59079" marR="250825" indent="-635" algn="ctr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OSC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AGENDA </a:t>
                      </a:r>
                      <a:r>
                        <a:rPr sz="800" spc="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TR</a:t>
                      </a: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É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GI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800">
                        <a:latin typeface="Verdana"/>
                        <a:cs typeface="Verdan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98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“Ciudad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Digital”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800" spc="-8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23/10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660"/>
                        </a:lnSpc>
                        <a:spcBef>
                          <a:spcPts val="580"/>
                        </a:spcBef>
                      </a:pPr>
                      <a:r>
                        <a:rPr sz="600" u="sng" spc="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Introducción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568960">
                        <a:lnSpc>
                          <a:spcPts val="600"/>
                        </a:lnSpc>
                        <a:spcBef>
                          <a:spcPts val="60"/>
                        </a:spcBef>
                      </a:pP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onen</a:t>
                      </a:r>
                      <a:r>
                        <a:rPr sz="6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Ing.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E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dua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do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L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e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v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3"/>
                        </a:rPr>
                        <a:t>i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onen</a:t>
                      </a:r>
                      <a:r>
                        <a:rPr sz="6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q.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Igna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io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Alcalde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onen</a:t>
                      </a:r>
                      <a:r>
                        <a:rPr sz="6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Li</a:t>
                      </a:r>
                      <a:r>
                        <a:rPr sz="600" u="sng" spc="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c</a:t>
                      </a:r>
                      <a:r>
                        <a:rPr sz="600" u="sng" spc="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.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Sab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ina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Díaz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o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De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b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de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E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xpe</a:t>
                      </a:r>
                      <a:r>
                        <a:rPr sz="600" u="sng" spc="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r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os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540"/>
                        </a:lnSpc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Ambien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e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600"/>
                        </a:lnSpc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Ambien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e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455930">
                        <a:lnSpc>
                          <a:spcPts val="60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Digitaliza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ión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p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odu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c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ión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4: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Gobe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nanza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ts val="600"/>
                        </a:lnSpc>
                      </a:pP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1"/>
                        </a:rPr>
                        <a:t>Cierre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7366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47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11454" marR="203200" algn="ctr">
                        <a:lnSpc>
                          <a:spcPct val="101600"/>
                        </a:lnSpc>
                      </a:pP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ctividades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Vecinos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079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2"/>
                        </a:rPr>
                        <a:t>aq</a:t>
                      </a:r>
                      <a:r>
                        <a:rPr sz="8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2"/>
                        </a:rPr>
                        <a:t>u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499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40335" marR="131445" indent="-1270" algn="ctr">
                        <a:lnSpc>
                          <a:spcPct val="1016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60350" marR="251460" indent="-635" algn="ctr">
                        <a:lnSpc>
                          <a:spcPct val="101600"/>
                        </a:lnSpc>
                      </a:pP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Sectoriales </a:t>
                      </a: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Legislatura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143510" indent="-213360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spc="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Residuos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sólidos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Urbanos”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3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0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06/10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0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“Cuencas”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20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571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8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27/10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4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171523" y="1376304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701373" y="1364263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366050" y="1379637"/>
            <a:ext cx="235949" cy="205254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50" dirty="0">
                <a:latin typeface="Verdana"/>
                <a:cs typeface="Verdana"/>
              </a:rPr>
              <a:t>SE</a:t>
            </a:r>
            <a:r>
              <a:rPr b="0" spc="-25" dirty="0">
                <a:latin typeface="Verdana"/>
                <a:cs typeface="Verdana"/>
              </a:rPr>
              <a:t>P</a:t>
            </a:r>
            <a:r>
              <a:rPr b="0" spc="25" dirty="0">
                <a:latin typeface="Verdana"/>
                <a:cs typeface="Verdana"/>
              </a:rPr>
              <a:t>TIEMBRE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55" dirty="0">
                <a:latin typeface="Verdana"/>
                <a:cs typeface="Verdana"/>
              </a:rPr>
              <a:t>0</a:t>
            </a:r>
            <a:r>
              <a:rPr b="0" spc="-65" dirty="0">
                <a:latin typeface="Verdana"/>
                <a:cs typeface="Verdana"/>
              </a:rPr>
              <a:t>2</a:t>
            </a:r>
            <a:r>
              <a:rPr b="0" spc="40" dirty="0">
                <a:latin typeface="Verdana"/>
                <a:cs typeface="Verdana"/>
              </a:rPr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12287"/>
            <a:ext cx="54692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39937" y="1091937"/>
          <a:ext cx="7647939" cy="34442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7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9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73075" marR="191770" indent="-273050">
                        <a:lnSpc>
                          <a:spcPct val="101600"/>
                        </a:lnSpc>
                        <a:spcBef>
                          <a:spcPts val="765"/>
                        </a:spcBef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“Ambiente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Cambio </a:t>
                      </a:r>
                      <a:r>
                        <a:rPr sz="800" b="1" spc="-2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Climático”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25/09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ts val="660"/>
                        </a:lnSpc>
                      </a:pP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Genera</a:t>
                      </a:r>
                      <a:r>
                        <a:rPr sz="600" spc="-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2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100965">
                        <a:lnSpc>
                          <a:spcPts val="60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1: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Mitiga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ión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adapta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ión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al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cambio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limáti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o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2: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alidad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Gestión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Ambienta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4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512445">
                        <a:lnSpc>
                          <a:spcPts val="600"/>
                        </a:lnSpc>
                      </a:pP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3: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Sus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entabilidad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calidad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de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vida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spc="-15" dirty="0">
                          <a:latin typeface="Verdana"/>
                          <a:cs typeface="Verdana"/>
                        </a:rPr>
                        <a:t>Sala </a:t>
                      </a:r>
                      <a:r>
                        <a:rPr sz="600" spc="-70" dirty="0">
                          <a:latin typeface="Verdana"/>
                          <a:cs typeface="Verdana"/>
                        </a:rPr>
                        <a:t>4:</a:t>
                      </a:r>
                      <a:r>
                        <a:rPr sz="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Infraestructura </a:t>
                      </a:r>
                      <a:r>
                        <a:rPr sz="600" u="sng" spc="-3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y 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servicios </a:t>
                      </a:r>
                      <a:r>
                        <a:rPr sz="600" spc="-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spc="-15" dirty="0">
                          <a:latin typeface="Verdana"/>
                          <a:cs typeface="Verdana"/>
                        </a:rPr>
                        <a:t>P</a:t>
                      </a:r>
                      <a:r>
                        <a:rPr sz="600" spc="-10" dirty="0">
                          <a:latin typeface="Verdana"/>
                          <a:cs typeface="Verdana"/>
                        </a:rPr>
                        <a:t>r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esenta</a:t>
                      </a:r>
                      <a:r>
                        <a:rPr sz="600" spc="-5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ión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A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q.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los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Mo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eno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De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b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a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ﬁna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8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22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46685" marR="137795" algn="ctr">
                        <a:lnSpc>
                          <a:spcPts val="830"/>
                        </a:lnSpc>
                        <a:spcBef>
                          <a:spcPts val="55"/>
                        </a:spcBef>
                      </a:pP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r>
                        <a:rPr sz="7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7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7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esiden</a:t>
                      </a:r>
                      <a:r>
                        <a:rPr sz="7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  de</a:t>
                      </a:r>
                      <a:r>
                        <a:rPr sz="7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81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274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67005">
                        <a:lnSpc>
                          <a:spcPct val="1000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METROPOLITANO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917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388620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b="1" spc="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anspo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e”  Taller</a:t>
                      </a:r>
                      <a:r>
                        <a:rPr sz="800" b="1" spc="-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Análisis</a:t>
                      </a:r>
                      <a:r>
                        <a:rPr sz="7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7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mati</a:t>
                      </a:r>
                      <a:r>
                        <a:rPr sz="7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7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6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01/09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635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4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275590" indent="-219075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sz="800" spc="-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Residuos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Sólidos 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Urbanos”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50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4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20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Análisis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mati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22/09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6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4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alua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Instrumen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4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29/09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43074" y="11972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51605" y="1185216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085450" y="1185226"/>
            <a:ext cx="271248" cy="235974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A</a:t>
            </a:r>
            <a:r>
              <a:rPr b="0" spc="-20" dirty="0">
                <a:latin typeface="Verdana"/>
                <a:cs typeface="Verdana"/>
              </a:rPr>
              <a:t>GO</a:t>
            </a:r>
            <a:r>
              <a:rPr b="0" spc="-40" dirty="0">
                <a:latin typeface="Verdana"/>
                <a:cs typeface="Verdana"/>
              </a:rPr>
              <a:t>S</a:t>
            </a:r>
            <a:r>
              <a:rPr b="0" spc="-130" dirty="0">
                <a:latin typeface="Verdana"/>
                <a:cs typeface="Verdana"/>
              </a:rPr>
              <a:t>T</a:t>
            </a:r>
            <a:r>
              <a:rPr b="0" spc="100" dirty="0">
                <a:latin typeface="Verdana"/>
                <a:cs typeface="Verdana"/>
              </a:rPr>
              <a:t>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55" dirty="0">
                <a:latin typeface="Verdana"/>
                <a:cs typeface="Verdana"/>
              </a:rPr>
              <a:t>0</a:t>
            </a:r>
            <a:r>
              <a:rPr b="0" spc="-65" dirty="0">
                <a:latin typeface="Verdana"/>
                <a:cs typeface="Verdana"/>
              </a:rPr>
              <a:t>2</a:t>
            </a:r>
            <a:r>
              <a:rPr b="0" spc="40" dirty="0">
                <a:latin typeface="Verdana"/>
                <a:cs typeface="Verdana"/>
              </a:rPr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12287"/>
            <a:ext cx="54692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6787" y="1353537"/>
          <a:ext cx="7369808" cy="29082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40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585"/>
                        </a:lnSpc>
                        <a:spcBef>
                          <a:spcPts val="580"/>
                        </a:spcBef>
                      </a:pP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Genera</a:t>
                      </a:r>
                      <a:r>
                        <a:rPr sz="600" spc="-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2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7366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500"/>
                        </a:lnSpc>
                      </a:pP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1: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Géne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o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E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quidad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ESTRATÉGICA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4064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“Equidad”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8039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800" spc="-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20/08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9715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9715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5725" marR="643255">
                        <a:lnSpc>
                          <a:spcPts val="600"/>
                        </a:lnSpc>
                      </a:pP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2: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alidad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de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vida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Ambien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e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3: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In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t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eg</a:t>
                      </a:r>
                      <a:r>
                        <a:rPr sz="600" u="sng" spc="-3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ión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So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ci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ou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rb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ana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4: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cc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eso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y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sz="600" u="sng" spc="-1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n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t</a:t>
                      </a:r>
                      <a:r>
                        <a:rPr sz="600" u="sng" spc="-3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alidades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5: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Ot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os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635"/>
                        </a:lnSpc>
                      </a:pP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Cie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e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gene</a:t>
                      </a:r>
                      <a:r>
                        <a:rPr sz="600" u="sng" spc="-3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a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8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02870" marR="67945" indent="-266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esiden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800" spc="-8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omunas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559435" algn="r">
                        <a:lnSpc>
                          <a:spcPct val="100000"/>
                        </a:lnSpc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9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12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ct val="100000"/>
                        </a:lnSpc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3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METROPOLITANO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6446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Reuniones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Sec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iales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800" spc="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“</a:t>
                      </a:r>
                      <a:r>
                        <a:rPr sz="800" b="1" spc="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Transporte”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715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R="559435" algn="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10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9207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04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20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Análisis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No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mati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05155">
                        <a:lnSpc>
                          <a:spcPct val="100000"/>
                        </a:lnSpc>
                      </a:pPr>
                      <a:r>
                        <a:rPr sz="800" spc="-1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11/08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04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Taller</a:t>
                      </a:r>
                      <a:r>
                        <a:rPr sz="800" b="1" spc="-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alua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ión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Instrumen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580390">
                        <a:lnSpc>
                          <a:spcPct val="100000"/>
                        </a:lnSpc>
                      </a:pPr>
                      <a:r>
                        <a:rPr sz="800" spc="-3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28/08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15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508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43074" y="1425866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51605" y="1413816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085450" y="1413826"/>
            <a:ext cx="271248" cy="235975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539115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b="0" spc="20" dirty="0">
                <a:latin typeface="Verdana"/>
                <a:cs typeface="Verdana"/>
              </a:rPr>
              <a:t>JULIO</a:t>
            </a:r>
            <a:r>
              <a:rPr b="0" spc="-190" dirty="0">
                <a:latin typeface="Verdana"/>
                <a:cs typeface="Verdana"/>
              </a:rPr>
              <a:t> </a:t>
            </a:r>
            <a:r>
              <a:rPr b="0" spc="-160" dirty="0">
                <a:latin typeface="Verdana"/>
                <a:cs typeface="Verdana"/>
              </a:rPr>
              <a:t>2</a:t>
            </a:r>
            <a:r>
              <a:rPr b="0" spc="-55" dirty="0">
                <a:latin typeface="Verdana"/>
                <a:cs typeface="Verdana"/>
              </a:rPr>
              <a:t>0</a:t>
            </a:r>
            <a:r>
              <a:rPr b="0" spc="-65" dirty="0">
                <a:latin typeface="Verdana"/>
                <a:cs typeface="Verdana"/>
              </a:rPr>
              <a:t>2</a:t>
            </a:r>
            <a:r>
              <a:rPr b="0" spc="40" dirty="0">
                <a:latin typeface="Verdana"/>
                <a:cs typeface="Verdana"/>
              </a:rPr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449" y="812287"/>
            <a:ext cx="54692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46619" y="1671612"/>
          <a:ext cx="6424294" cy="19292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8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13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0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0820" marR="201930" indent="-635" algn="ctr">
                        <a:lnSpc>
                          <a:spcPct val="101600"/>
                        </a:lnSpc>
                        <a:spcBef>
                          <a:spcPts val="869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sz="800" b="1" spc="4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sz="800" b="1" spc="-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sz="800" b="1" spc="-1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5425" marR="21717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alizado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on  </a:t>
                      </a:r>
                      <a:r>
                        <a:rPr sz="800" spc="3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COPE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04139" marR="95885" algn="ctr">
                        <a:lnSpc>
                          <a:spcPct val="101600"/>
                        </a:lnSpc>
                      </a:pP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“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1er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Encuent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800" b="1" spc="-1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de 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Actualización </a:t>
                      </a:r>
                      <a:r>
                        <a:rPr sz="800" b="1" spc="3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2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PUA”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24/07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9:30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hs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2"/>
                        </a:rPr>
                        <a:t>Genera</a:t>
                      </a:r>
                      <a:r>
                        <a:rPr sz="600" spc="-5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  <a:hlinkClick r:id="rId2"/>
                        </a:rPr>
                        <a:t>l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 marR="774065">
                        <a:lnSpc>
                          <a:spcPct val="104200"/>
                        </a:lnSpc>
                      </a:pPr>
                      <a:r>
                        <a:rPr sz="600" dirty="0"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latin typeface="Verdana"/>
                          <a:cs typeface="Verdana"/>
                        </a:rPr>
                        <a:t>1:</a:t>
                      </a:r>
                      <a:r>
                        <a:rPr sz="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ambio</a:t>
                      </a:r>
                      <a:r>
                        <a:rPr sz="600" u="sng" spc="-5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Climáti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3"/>
                        </a:rPr>
                        <a:t>o </a:t>
                      </a:r>
                      <a:r>
                        <a:rPr sz="600" dirty="0">
                          <a:solidFill>
                            <a:srgbClr val="0097A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1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E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4"/>
                        </a:rPr>
                        <a:t>quidad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3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Digitaliza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c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5"/>
                        </a:rPr>
                        <a:t>ión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4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Gobe</a:t>
                      </a:r>
                      <a:r>
                        <a:rPr sz="600" u="sng" spc="-5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6"/>
                        </a:rPr>
                        <a:t>nanza</a:t>
                      </a:r>
                      <a:endParaRPr sz="600">
                        <a:latin typeface="Verdana"/>
                        <a:cs typeface="Verdana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Sala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5</a:t>
                      </a:r>
                      <a:r>
                        <a:rPr sz="600" spc="-5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Ot</a:t>
                      </a:r>
                      <a:r>
                        <a:rPr sz="600" u="sng" spc="-10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r</a:t>
                      </a:r>
                      <a:r>
                        <a:rPr sz="6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7"/>
                        </a:rPr>
                        <a:t>os</a:t>
                      </a:r>
                      <a:endParaRPr sz="6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32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EJE</a:t>
                      </a:r>
                      <a:r>
                        <a:rPr sz="800" b="1" spc="-55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COMUNAS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0345" marR="212090" algn="ctr">
                        <a:lnSpc>
                          <a:spcPct val="101600"/>
                        </a:lnSpc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Ent</a:t>
                      </a:r>
                      <a:r>
                        <a:rPr sz="800" spc="-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spc="-1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vistas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en 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Comunas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69265" marR="173355" indent="-288290">
                        <a:lnSpc>
                          <a:spcPct val="781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800" spc="-4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spc="-2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odo</a:t>
                      </a:r>
                      <a:r>
                        <a:rPr sz="800" spc="-7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el  </a:t>
                      </a:r>
                      <a:r>
                        <a:rPr sz="800" spc="15" dirty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mes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90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42595">
                        <a:lnSpc>
                          <a:spcPct val="100000"/>
                        </a:lnSpc>
                      </a:pPr>
                      <a:r>
                        <a:rPr sz="800" spc="-2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ono</a:t>
                      </a:r>
                      <a:r>
                        <a:rPr sz="800" spc="-10" dirty="0">
                          <a:latin typeface="Verdana"/>
                          <a:cs typeface="Verdana"/>
                        </a:rPr>
                        <a:t>c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é</a:t>
                      </a:r>
                      <a:r>
                        <a:rPr sz="8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dirty="0">
                          <a:latin typeface="Verdana"/>
                          <a:cs typeface="Verdana"/>
                        </a:rPr>
                        <a:t>más</a:t>
                      </a:r>
                      <a:r>
                        <a:rPr sz="800" spc="1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800" u="sng" dirty="0">
                          <a:solidFill>
                            <a:srgbClr val="0097A7"/>
                          </a:solidFill>
                          <a:uFill>
                            <a:solidFill>
                              <a:srgbClr val="0097A7"/>
                            </a:solidFill>
                          </a:uFill>
                          <a:latin typeface="Verdana"/>
                          <a:cs typeface="Verdana"/>
                          <a:hlinkClick r:id="rId8"/>
                        </a:rPr>
                        <a:t>aquí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64792" y="1720838"/>
            <a:ext cx="235949" cy="21188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848846" y="1720838"/>
            <a:ext cx="235950" cy="23597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215697" y="1720837"/>
            <a:ext cx="293256" cy="2551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JUNIO 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/>
          </p:nvPr>
        </p:nvGraphicFramePr>
        <p:xfrm>
          <a:off x="1302975" y="1352025"/>
          <a:ext cx="5730239" cy="2812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180975" indent="0"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80975" marR="338455" indent="0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CÓDIGO</a:t>
                      </a:r>
                      <a:r>
                        <a:rPr lang="es-MX" sz="800" b="1" baseline="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URBANÍSTICO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s-MX" sz="14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Con Sec. Desarrollo Urbano y Equipo SECDU por Actualización Código Urbanístico</a:t>
                      </a: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dirty="0" smtClean="0">
                          <a:latin typeface="Verdana"/>
                          <a:cs typeface="Verdana"/>
                        </a:rPr>
                        <a:t>11/06/2024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11:30hs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293370" marR="285115" indent="113664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spc="-5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180975" marR="285115" indent="0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spc="-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FORO PARTICIPATIVO PERMANENTE</a:t>
                      </a:r>
                      <a:endParaRPr lang="en-US" sz="800" dirty="0" smtClean="0">
                        <a:latin typeface="Tahoma"/>
                        <a:cs typeface="Tahoma"/>
                      </a:endParaRPr>
                    </a:p>
                    <a:p>
                      <a:pPr marL="293370" marR="285115" indent="113664" algn="ctr">
                        <a:lnSpc>
                          <a:spcPct val="101600"/>
                        </a:lnSpc>
                      </a:pP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Con Comisión Asesora y Equipo SECDU por Actualización Código Urbanístico</a:t>
                      </a: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24/06/2024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14hs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lang="es-MX" sz="800" spc="-55" dirty="0" smtClean="0">
                        <a:solidFill>
                          <a:srgbClr val="595959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293370" marR="285115" indent="113664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spc="-5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292100" marR="285115" indent="-23813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spc="-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COMISIÓN</a:t>
                      </a:r>
                      <a:r>
                        <a:rPr lang="en-US" sz="800" b="1" spc="-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en-US" sz="800" b="1" spc="3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ASESORA</a:t>
                      </a:r>
                      <a:endParaRPr lang="en-US" sz="800" dirty="0" smtClean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Con Comisión Asesora y Equipo SECDU por Actualización Código Urbanístico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25/06/2024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14hs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794054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293370" marR="285115" indent="113664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spc="-5" dirty="0" smtClean="0">
                        <a:solidFill>
                          <a:srgbClr val="595959"/>
                        </a:solidFill>
                        <a:latin typeface="Tahoma"/>
                        <a:cs typeface="Tahoma"/>
                      </a:endParaRPr>
                    </a:p>
                    <a:p>
                      <a:pPr marL="180975" marR="285115" indent="0" algn="ctr" defTabSz="914400" eaLnBrk="1" fontAlgn="auto" latinLnBrk="0" hangingPunct="1">
                        <a:lnSpc>
                          <a:spcPct val="10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spc="-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FORO PARTICIPATIVO PERMANENTE</a:t>
                      </a:r>
                      <a:endParaRPr lang="en-US" sz="800" dirty="0" smtClean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Reunión Con Comisión Asesora y Equipo SECDU por Actualización Código Urbanístico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28/06/2024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14hs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663930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MAYO 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327028"/>
              </p:ext>
            </p:extLst>
          </p:nvPr>
        </p:nvGraphicFramePr>
        <p:xfrm>
          <a:off x="1302975" y="1352025"/>
          <a:ext cx="5730239" cy="1864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355600" marR="338455" indent="-7938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lang="es-MX" sz="800" b="1" baseline="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DE SECTOR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interno “aportes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al plan de sector Bajo Autopistas”</a:t>
                      </a: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0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14/05/2024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marL="279400" marR="270510" indent="-635" algn="ctr">
                        <a:lnSpc>
                          <a:spcPct val="101600"/>
                        </a:lnSpc>
                        <a:spcBef>
                          <a:spcPts val="670"/>
                        </a:spcBef>
                      </a:pPr>
                      <a:r>
                        <a:rPr lang="es-MX" sz="1150" b="0" spc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s-MX" sz="1150" b="0" spc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es-MX" sz="800" b="1" spc="4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AGENDA </a:t>
                      </a:r>
                      <a:r>
                        <a:rPr lang="es-MX" sz="800" b="1" spc="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lang="es-MX" sz="800" b="1" spc="-1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TR</a:t>
                      </a:r>
                      <a:r>
                        <a:rPr lang="es-MX" sz="800" b="1" spc="-3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TÉGI</a:t>
                      </a:r>
                      <a:r>
                        <a:rPr lang="es-MX" sz="800" b="1" spc="-1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lang="es-MX" sz="800" dirty="0" smtClean="0">
                        <a:latin typeface="Tahoma"/>
                        <a:cs typeface="Tahoma"/>
                      </a:endParaRPr>
                    </a:p>
                    <a:p>
                      <a:pPr marL="113030" marR="104139" algn="ctr">
                        <a:lnSpc>
                          <a:spcPct val="101600"/>
                        </a:lnSpc>
                      </a:pPr>
                      <a:r>
                        <a:rPr lang="es-MX" sz="800" b="1" spc="1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Realizado</a:t>
                      </a:r>
                      <a:r>
                        <a:rPr lang="es-MX" sz="800" b="1" spc="-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es-MX" sz="800" b="1" spc="3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con</a:t>
                      </a:r>
                      <a:r>
                        <a:rPr lang="es-MX" sz="800" b="1" spc="-4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es-MX" sz="800" b="1" spc="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COPE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con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Estefanía </a:t>
                      </a:r>
                      <a:r>
                        <a:rPr lang="es-MX" sz="800" spc="-20" baseline="0" dirty="0" err="1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Airoldi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(COPE). </a:t>
                      </a:r>
                      <a:b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</a:b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Aportes a Pla de Sector Bajo Autopistas. Diagnóstico</a:t>
                      </a: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28/05/2024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0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ABRIL 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78594"/>
              </p:ext>
            </p:extLst>
          </p:nvPr>
        </p:nvGraphicFramePr>
        <p:xfrm>
          <a:off x="1302975" y="1352025"/>
          <a:ext cx="5730239" cy="1742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355600" marR="338455" indent="-7938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ACCIONES CIUDAD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interno para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sistematizar acciones por temáticas</a:t>
                      </a: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0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09/04/2024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80975" marR="285115" indent="0" algn="ctr">
                        <a:lnSpc>
                          <a:spcPct val="101600"/>
                        </a:lnSpc>
                      </a:pPr>
                      <a:r>
                        <a:rPr lang="es-MX" sz="800" b="1" spc="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PLAN </a:t>
                      </a:r>
                    </a:p>
                    <a:p>
                      <a:pPr marL="180975" marR="285115" indent="0" algn="ctr">
                        <a:lnSpc>
                          <a:spcPct val="101600"/>
                        </a:lnSpc>
                      </a:pPr>
                      <a:r>
                        <a:rPr lang="es-MX" sz="800" b="1" spc="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2024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Presencia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Sec. Desarrollo Urbano y equipo SECDU para establecer objetivos de la actualización</a:t>
                      </a: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16/04/2024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091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MARZO 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/>
          </p:nvPr>
        </p:nvGraphicFramePr>
        <p:xfrm>
          <a:off x="1302975" y="1352025"/>
          <a:ext cx="5730239" cy="16206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355600" marR="338455" indent="-7938" algn="ctr">
                        <a:lnSpc>
                          <a:spcPct val="101600"/>
                        </a:lnSpc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EQUIPO</a:t>
                      </a:r>
                      <a:r>
                        <a:rPr lang="es-MX" sz="800" b="1" baseline="0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 SECDU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con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equipo SECDU</a:t>
                      </a:r>
                    </a:p>
                    <a:p>
                      <a:pPr marL="87313" marR="107950" indent="30163" algn="ctr">
                        <a:lnSpc>
                          <a:spcPct val="78100"/>
                        </a:lnSpc>
                      </a:pP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sobre documentación de Expediente</a:t>
                      </a: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0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05/03/2024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293370" marR="285115" indent="113664" algn="ctr">
                        <a:lnSpc>
                          <a:spcPct val="101600"/>
                        </a:lnSpc>
                      </a:pPr>
                      <a:r>
                        <a:rPr lang="es-MX" sz="800" b="1" spc="45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ACCIONES CIUDAD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interna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sobre los documentos de acciones de Ciudad</a:t>
                      </a: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2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26/03/2024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11hs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76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25" y="206049"/>
            <a:ext cx="4771390" cy="391133"/>
          </a:xfrm>
          <a:prstGeom prst="rect">
            <a:avLst/>
          </a:prstGeom>
          <a:solidFill>
            <a:srgbClr val="FFD40A"/>
          </a:solidFill>
        </p:spPr>
        <p:txBody>
          <a:bodyPr vert="horz" wrap="square" lIns="0" tIns="8255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650"/>
              </a:spcBef>
              <a:tabLst>
                <a:tab pos="2239010" algn="l"/>
              </a:tabLst>
            </a:pPr>
            <a:r>
              <a:rPr spc="35" dirty="0"/>
              <a:t>A</a:t>
            </a:r>
            <a:r>
              <a:rPr spc="-50" dirty="0"/>
              <a:t>GEN</a:t>
            </a:r>
            <a:r>
              <a:rPr spc="-75" dirty="0"/>
              <a:t>D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20" dirty="0"/>
              <a:t>P</a:t>
            </a:r>
            <a:r>
              <a:rPr spc="-90" dirty="0"/>
              <a:t>U</a:t>
            </a:r>
            <a:r>
              <a:rPr spc="55" dirty="0"/>
              <a:t>A</a:t>
            </a:r>
            <a:r>
              <a:rPr spc="-85" dirty="0"/>
              <a:t> </a:t>
            </a:r>
            <a:r>
              <a:rPr spc="-450" dirty="0"/>
              <a:t>|</a:t>
            </a:r>
            <a:r>
              <a:rPr dirty="0"/>
              <a:t>	</a:t>
            </a:r>
            <a:r>
              <a:rPr lang="es-MX" b="0" spc="20" dirty="0" smtClean="0">
                <a:latin typeface="Verdana"/>
                <a:cs typeface="Verdana"/>
              </a:rPr>
              <a:t>FEBRERO 2024</a:t>
            </a:r>
            <a:endParaRPr b="0" spc="-9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449" y="847111"/>
            <a:ext cx="5504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Agenda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666666"/>
                </a:solidFill>
                <a:latin typeface="Verdana"/>
                <a:cs typeface="Verdana"/>
              </a:rPr>
              <a:t>encuentros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666666"/>
                </a:solidFill>
                <a:latin typeface="Verdana"/>
                <a:cs typeface="Verdana"/>
              </a:rPr>
              <a:t>proceso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0" dirty="0">
                <a:solidFill>
                  <a:srgbClr val="666666"/>
                </a:solidFill>
                <a:latin typeface="Verdana"/>
                <a:cs typeface="Verdana"/>
              </a:rPr>
              <a:t>de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666666"/>
                </a:solidFill>
                <a:latin typeface="Verdana"/>
                <a:cs typeface="Verdana"/>
              </a:rPr>
              <a:t>actualización</a:t>
            </a:r>
            <a:r>
              <a:rPr sz="1100" spc="18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5" dirty="0">
                <a:solidFill>
                  <a:srgbClr val="666666"/>
                </a:solidFill>
                <a:latin typeface="Verdana"/>
                <a:cs typeface="Verdana"/>
              </a:rPr>
              <a:t>del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25" dirty="0">
                <a:solidFill>
                  <a:srgbClr val="666666"/>
                </a:solidFill>
                <a:latin typeface="Verdana"/>
                <a:cs typeface="Verdana"/>
              </a:rPr>
              <a:t>Plan</a:t>
            </a:r>
            <a:r>
              <a:rPr sz="1100" spc="-100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0" dirty="0">
                <a:solidFill>
                  <a:srgbClr val="666666"/>
                </a:solidFill>
                <a:latin typeface="Verdana"/>
                <a:cs typeface="Verdana"/>
              </a:rPr>
              <a:t>Urbano</a:t>
            </a:r>
            <a:r>
              <a:rPr sz="1100" spc="-105" dirty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1100" spc="15" dirty="0">
                <a:solidFill>
                  <a:srgbClr val="666666"/>
                </a:solidFill>
                <a:latin typeface="Verdana"/>
                <a:cs typeface="Verdana"/>
              </a:rPr>
              <a:t>Ambiental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324" y="4217803"/>
            <a:ext cx="52863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¿Tenés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ideas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-70" dirty="0">
                <a:solidFill>
                  <a:srgbClr val="666666"/>
                </a:solidFill>
                <a:latin typeface="Tahoma"/>
                <a:cs typeface="Tahoma"/>
              </a:rPr>
              <a:t>y/o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5" dirty="0">
                <a:solidFill>
                  <a:srgbClr val="666666"/>
                </a:solidFill>
                <a:latin typeface="Tahoma"/>
                <a:cs typeface="Tahoma"/>
              </a:rPr>
              <a:t>propuestas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de</a:t>
            </a:r>
            <a:r>
              <a:rPr sz="900" b="1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0" dirty="0">
                <a:solidFill>
                  <a:srgbClr val="666666"/>
                </a:solidFill>
                <a:latin typeface="Tahoma"/>
                <a:cs typeface="Tahoma"/>
              </a:rPr>
              <a:t>temas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40" dirty="0">
                <a:solidFill>
                  <a:srgbClr val="666666"/>
                </a:solidFill>
                <a:latin typeface="Tahoma"/>
                <a:cs typeface="Tahoma"/>
              </a:rPr>
              <a:t>que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ya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se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666666"/>
                </a:solidFill>
                <a:latin typeface="Tahoma"/>
                <a:cs typeface="Tahoma"/>
              </a:rPr>
              <a:t>trataron?</a:t>
            </a:r>
            <a:r>
              <a:rPr sz="900" b="1" spc="26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35" dirty="0">
                <a:solidFill>
                  <a:srgbClr val="666666"/>
                </a:solidFill>
                <a:latin typeface="Tahoma"/>
                <a:cs typeface="Tahoma"/>
              </a:rPr>
              <a:t>Podés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10" dirty="0">
                <a:solidFill>
                  <a:srgbClr val="666666"/>
                </a:solidFill>
                <a:latin typeface="Tahoma"/>
                <a:cs typeface="Tahoma"/>
              </a:rPr>
              <a:t>dejar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tus</a:t>
            </a:r>
            <a:r>
              <a:rPr sz="900" b="1" spc="-5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spc="20" dirty="0">
                <a:solidFill>
                  <a:srgbClr val="666666"/>
                </a:solidFill>
                <a:latin typeface="Tahoma"/>
                <a:cs typeface="Tahoma"/>
              </a:rPr>
              <a:t>aportes</a:t>
            </a:r>
            <a:r>
              <a:rPr sz="900" b="1" spc="-10" dirty="0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sz="900" b="1" u="sng" spc="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Tahoma"/>
                <a:cs typeface="Tahoma"/>
                <a:hlinkClick r:id="rId2"/>
              </a:rPr>
              <a:t>AQUÍ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29362" y="1530788"/>
            <a:ext cx="2211070" cy="776605"/>
            <a:chOff x="4829362" y="1530788"/>
            <a:chExt cx="2211070" cy="77660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4948" y="1542841"/>
              <a:ext cx="235949" cy="211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29362" y="1711087"/>
              <a:ext cx="1075690" cy="596265"/>
            </a:xfrm>
            <a:custGeom>
              <a:avLst/>
              <a:gdLst/>
              <a:ahLst/>
              <a:cxnLst/>
              <a:rect l="l" t="t" r="r" b="b"/>
              <a:pathLst>
                <a:path w="1075689" h="596264">
                  <a:moveTo>
                    <a:pt x="107567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075674" y="0"/>
                  </a:lnTo>
                  <a:lnTo>
                    <a:pt x="107567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3574" y="1530788"/>
              <a:ext cx="235949" cy="235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905037" y="1711087"/>
              <a:ext cx="1135380" cy="596265"/>
            </a:xfrm>
            <a:custGeom>
              <a:avLst/>
              <a:gdLst/>
              <a:ahLst/>
              <a:cxnLst/>
              <a:rect l="l" t="t" r="r" b="b"/>
              <a:pathLst>
                <a:path w="1135379" h="596264">
                  <a:moveTo>
                    <a:pt x="1134924" y="595824"/>
                  </a:moveTo>
                  <a:lnTo>
                    <a:pt x="0" y="595824"/>
                  </a:lnTo>
                  <a:lnTo>
                    <a:pt x="0" y="0"/>
                  </a:lnTo>
                  <a:lnTo>
                    <a:pt x="1134924" y="0"/>
                  </a:lnTo>
                  <a:lnTo>
                    <a:pt x="1134924" y="5958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375997"/>
              </p:ext>
            </p:extLst>
          </p:nvPr>
        </p:nvGraphicFramePr>
        <p:xfrm>
          <a:off x="1219201" y="1352025"/>
          <a:ext cx="5814014" cy="1044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4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8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268288" marR="338455" indent="0" algn="ctr" defTabSz="987425">
                        <a:lnSpc>
                          <a:spcPct val="101600"/>
                        </a:lnSpc>
                        <a:tabLst>
                          <a:tab pos="1168400" algn="l"/>
                        </a:tabLst>
                      </a:pPr>
                      <a:r>
                        <a:rPr lang="es-MX" sz="800" b="1" dirty="0" smtClean="0">
                          <a:solidFill>
                            <a:srgbClr val="595959"/>
                          </a:solidFill>
                          <a:latin typeface="Tahoma"/>
                          <a:cs typeface="Tahoma"/>
                        </a:rPr>
                        <a:t>EXPEDIENTE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87313" marR="107950" indent="0" algn="ctr">
                        <a:lnSpc>
                          <a:spcPct val="78100"/>
                        </a:lnSpc>
                      </a:pPr>
                      <a:r>
                        <a:rPr lang="es-MX" sz="800" spc="-2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Taller de retroalimentación interna.</a:t>
                      </a:r>
                      <a:r>
                        <a:rPr lang="es-MX" sz="800" spc="-20" baseline="0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 Sistematización de informes y Documentos del expediente 2022-26787658-GCABA-SECDU</a:t>
                      </a:r>
                    </a:p>
                    <a:p>
                      <a:pPr marL="87313" marR="107950" indent="0" algn="ctr">
                        <a:lnSpc>
                          <a:spcPct val="78100"/>
                        </a:lnSpc>
                      </a:pP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127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10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20/02/2’24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s-MX" sz="800" spc="-55" dirty="0" smtClean="0">
                          <a:solidFill>
                            <a:srgbClr val="595959"/>
                          </a:solidFill>
                          <a:latin typeface="Verdana"/>
                          <a:cs typeface="Verdana"/>
                        </a:rPr>
                        <a:t>10hs</a:t>
                      </a:r>
                      <a:endParaRPr sz="8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48998" y="1421966"/>
            <a:ext cx="235949" cy="21188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9774" y="1409913"/>
            <a:ext cx="235950" cy="23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11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7A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3228</Words>
  <Application>Microsoft Office PowerPoint</Application>
  <PresentationFormat>Presentación en pantalla (16:9)</PresentationFormat>
  <Paragraphs>1181</Paragraphs>
  <Slides>49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49</vt:i4>
      </vt:variant>
    </vt:vector>
  </HeadingPairs>
  <TitlesOfParts>
    <vt:vector size="54" baseType="lpstr">
      <vt:lpstr>Calibri</vt:lpstr>
      <vt:lpstr>Tahoma</vt:lpstr>
      <vt:lpstr>Times New Roman</vt:lpstr>
      <vt:lpstr>Verdana</vt:lpstr>
      <vt:lpstr>Office Theme</vt:lpstr>
      <vt:lpstr>Presentación de PowerPoint</vt:lpstr>
      <vt:lpstr>AGENDA PUA | SEPTIEMBRE 2024</vt:lpstr>
      <vt:lpstr>AGENDA PUA | AGOSTO 2024</vt:lpstr>
      <vt:lpstr>AGENDA PUA | JULIO 2024</vt:lpstr>
      <vt:lpstr>AGENDA PUA | JUNIO 2024</vt:lpstr>
      <vt:lpstr>AGENDA PUA | MAYO 2024</vt:lpstr>
      <vt:lpstr>AGENDA PUA | ABRIL 2024</vt:lpstr>
      <vt:lpstr>AGENDA PUA | MARZO 2024</vt:lpstr>
      <vt:lpstr>AGENDA PUA | FEBRERO 2024</vt:lpstr>
      <vt:lpstr>AGENDA PUA | ENERO 2024</vt:lpstr>
      <vt:lpstr>AGENDA PUA | DICIEMBRE 2023</vt:lpstr>
      <vt:lpstr>AGENDA PUA | NOVIEMBRE 2023</vt:lpstr>
      <vt:lpstr>AGENDA PUA | OCTUBRE 2023</vt:lpstr>
      <vt:lpstr>AGENDA PUA | SEPTIEMBRE 2023</vt:lpstr>
      <vt:lpstr>AGENDA PUA | AGOSTO 2023</vt:lpstr>
      <vt:lpstr>AGENDA PUA | JULIO 2023</vt:lpstr>
      <vt:lpstr>AGENDA PUA | JUNIO 2023</vt:lpstr>
      <vt:lpstr>AGENDA PUA | MAYO 2023</vt:lpstr>
      <vt:lpstr>AGENDA PUA | ABRIL 2023</vt:lpstr>
      <vt:lpstr>AGENDA PUA | MARZO 2023</vt:lpstr>
      <vt:lpstr>AGENDA PUA | FEBRERO 2023</vt:lpstr>
      <vt:lpstr>AGENDA PUA | ENERO 2023</vt:lpstr>
      <vt:lpstr>AGENDA PUA | DICIEMBRE 2022</vt:lpstr>
      <vt:lpstr>AGENDA PUA | NOVIEMBRE 2022</vt:lpstr>
      <vt:lpstr>AGENDA PUA | OCTUBRE 2022</vt:lpstr>
      <vt:lpstr>AGENDA PUA | AGOSTO 2022</vt:lpstr>
      <vt:lpstr>AGENDA PUA | JULIO 2022</vt:lpstr>
      <vt:lpstr>AGENDA PUA | JUNIO 2022</vt:lpstr>
      <vt:lpstr>AGENDA PUA | MAYO 2022</vt:lpstr>
      <vt:lpstr>AGENDA PUA | ABRIL 2022</vt:lpstr>
      <vt:lpstr>AGENDA PUA | ENERO - MARZO 2022</vt:lpstr>
      <vt:lpstr>AGENDA PUA | DICIEMBRE 2021</vt:lpstr>
      <vt:lpstr>AGENDA PUA | NOVIEMBRE 2021</vt:lpstr>
      <vt:lpstr>AGENDA PUA | OCTUBRE 2021</vt:lpstr>
      <vt:lpstr>AGENDA PUA | SEPTIEMBRE 2021</vt:lpstr>
      <vt:lpstr>AGENDA PUA | AGOSTO 2021</vt:lpstr>
      <vt:lpstr>AGENDA PUA | JULIO 2021</vt:lpstr>
      <vt:lpstr>AGENDA PUA | JUNIO 2021</vt:lpstr>
      <vt:lpstr>AGENDA PUA | Mayo 2021</vt:lpstr>
      <vt:lpstr>AGENDA PUA | Abril 2021</vt:lpstr>
      <vt:lpstr>AGENDA PUA | MARZO 2021</vt:lpstr>
      <vt:lpstr>AGENDA PUA | FEBRERO 2021</vt:lpstr>
      <vt:lpstr>AGENDA PUA | ENERO 2021</vt:lpstr>
      <vt:lpstr>AGENDA PUA | DICIEMBRE 2020</vt:lpstr>
      <vt:lpstr>AGENDA PUA | NOVIEMBRE 2020</vt:lpstr>
      <vt:lpstr>AGENDA PUA | OCTUBRE 2020</vt:lpstr>
      <vt:lpstr>AGENDA PUA | SEPTIEMBRE 2020</vt:lpstr>
      <vt:lpstr>AGENDA PUA | AGOSTO 2020</vt:lpstr>
      <vt:lpstr>AGENDA PUA | JULIO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PUA</dc:title>
  <dc:creator>celes</dc:creator>
  <cp:lastModifiedBy>HP</cp:lastModifiedBy>
  <cp:revision>8</cp:revision>
  <dcterms:created xsi:type="dcterms:W3CDTF">2024-06-13T15:32:24Z</dcterms:created>
  <dcterms:modified xsi:type="dcterms:W3CDTF">2024-10-09T13:17:31Z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