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1" r:id="rId5"/>
  </p:sldMasterIdLst>
  <p:notesMasterIdLst>
    <p:notesMasterId r:id="rId24"/>
  </p:notesMasterIdLst>
  <p:sldIdLst>
    <p:sldId id="256" r:id="rId6"/>
    <p:sldId id="6720" r:id="rId7"/>
    <p:sldId id="6717" r:id="rId8"/>
    <p:sldId id="6729" r:id="rId9"/>
    <p:sldId id="6737" r:id="rId10"/>
    <p:sldId id="6719" r:id="rId11"/>
    <p:sldId id="268" r:id="rId12"/>
    <p:sldId id="6728" r:id="rId13"/>
    <p:sldId id="6718" r:id="rId14"/>
    <p:sldId id="6733" r:id="rId15"/>
    <p:sldId id="6734" r:id="rId16"/>
    <p:sldId id="6735" r:id="rId17"/>
    <p:sldId id="6736" r:id="rId18"/>
    <p:sldId id="277" r:id="rId19"/>
    <p:sldId id="291" r:id="rId20"/>
    <p:sldId id="6738" r:id="rId21"/>
    <p:sldId id="278" r:id="rId22"/>
    <p:sldId id="258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1A9C"/>
    <a:srgbClr val="793D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A0A5CF-0A47-44EA-9D0B-944720CACC8B}" v="14" dt="2024-04-15T20:06:38.5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94"/>
  </p:normalViewPr>
  <p:slideViewPr>
    <p:cSldViewPr snapToGrid="0" snapToObjects="1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Eugenia Di Paola" userId="d977d6dc-096e-4849-8380-ed15f4c129e0" providerId="ADAL" clId="{51A0A5CF-0A47-44EA-9D0B-944720CACC8B}"/>
    <pc:docChg chg="custSel addSld modSld">
      <pc:chgData name="Maria Eugenia Di Paola" userId="d977d6dc-096e-4849-8380-ed15f4c129e0" providerId="ADAL" clId="{51A0A5CF-0A47-44EA-9D0B-944720CACC8B}" dt="2024-04-15T20:07:28.107" v="26" actId="1076"/>
      <pc:docMkLst>
        <pc:docMk/>
      </pc:docMkLst>
      <pc:sldChg chg="addSp delSp modSp add mod">
        <pc:chgData name="Maria Eugenia Di Paola" userId="d977d6dc-096e-4849-8380-ed15f4c129e0" providerId="ADAL" clId="{51A0A5CF-0A47-44EA-9D0B-944720CACC8B}" dt="2024-04-15T20:07:28.107" v="26" actId="1076"/>
        <pc:sldMkLst>
          <pc:docMk/>
          <pc:sldMk cId="571052440" sldId="6738"/>
        </pc:sldMkLst>
        <pc:spChg chg="add mod">
          <ac:chgData name="Maria Eugenia Di Paola" userId="d977d6dc-096e-4849-8380-ed15f4c129e0" providerId="ADAL" clId="{51A0A5CF-0A47-44EA-9D0B-944720CACC8B}" dt="2024-04-15T20:06:57.617" v="25" actId="1076"/>
          <ac:spMkLst>
            <pc:docMk/>
            <pc:sldMk cId="571052440" sldId="6738"/>
            <ac:spMk id="3" creationId="{033571EB-51CC-676B-8CE1-FE3E024E83F5}"/>
          </ac:spMkLst>
        </pc:spChg>
        <pc:spChg chg="add del mod">
          <ac:chgData name="Maria Eugenia Di Paola" userId="d977d6dc-096e-4849-8380-ed15f4c129e0" providerId="ADAL" clId="{51A0A5CF-0A47-44EA-9D0B-944720CACC8B}" dt="2024-04-15T20:04:14.471" v="17"/>
          <ac:spMkLst>
            <pc:docMk/>
            <pc:sldMk cId="571052440" sldId="6738"/>
            <ac:spMk id="5" creationId="{0D536148-FE9F-A958-6014-F5C9F26252A6}"/>
          </ac:spMkLst>
        </pc:spChg>
        <pc:spChg chg="add del mod">
          <ac:chgData name="Maria Eugenia Di Paola" userId="d977d6dc-096e-4849-8380-ed15f4c129e0" providerId="ADAL" clId="{51A0A5CF-0A47-44EA-9D0B-944720CACC8B}" dt="2024-04-15T20:04:14.471" v="17"/>
          <ac:spMkLst>
            <pc:docMk/>
            <pc:sldMk cId="571052440" sldId="6738"/>
            <ac:spMk id="10" creationId="{4225A34D-C91F-CA44-B4A9-FB0F2FC05B5D}"/>
          </ac:spMkLst>
        </pc:spChg>
        <pc:spChg chg="add del mod">
          <ac:chgData name="Maria Eugenia Di Paola" userId="d977d6dc-096e-4849-8380-ed15f4c129e0" providerId="ADAL" clId="{51A0A5CF-0A47-44EA-9D0B-944720CACC8B}" dt="2024-04-15T20:04:14.471" v="17"/>
          <ac:spMkLst>
            <pc:docMk/>
            <pc:sldMk cId="571052440" sldId="6738"/>
            <ac:spMk id="11" creationId="{034D920B-5E23-CD64-0600-C0EFE5A7897D}"/>
          </ac:spMkLst>
        </pc:spChg>
        <pc:spChg chg="add del mod">
          <ac:chgData name="Maria Eugenia Di Paola" userId="d977d6dc-096e-4849-8380-ed15f4c129e0" providerId="ADAL" clId="{51A0A5CF-0A47-44EA-9D0B-944720CACC8B}" dt="2024-04-15T20:04:14.471" v="17"/>
          <ac:spMkLst>
            <pc:docMk/>
            <pc:sldMk cId="571052440" sldId="6738"/>
            <ac:spMk id="12" creationId="{D2BA7A5A-9436-8956-DD97-2A3396EF0D1F}"/>
          </ac:spMkLst>
        </pc:spChg>
        <pc:spChg chg="add del mod">
          <ac:chgData name="Maria Eugenia Di Paola" userId="d977d6dc-096e-4849-8380-ed15f4c129e0" providerId="ADAL" clId="{51A0A5CF-0A47-44EA-9D0B-944720CACC8B}" dt="2024-04-15T20:04:14.471" v="17"/>
          <ac:spMkLst>
            <pc:docMk/>
            <pc:sldMk cId="571052440" sldId="6738"/>
            <ac:spMk id="13" creationId="{E1C1AC9A-B2D6-397B-7DDC-8B38ABC67C02}"/>
          </ac:spMkLst>
        </pc:spChg>
        <pc:spChg chg="add del">
          <ac:chgData name="Maria Eugenia Di Paola" userId="d977d6dc-096e-4849-8380-ed15f4c129e0" providerId="ADAL" clId="{51A0A5CF-0A47-44EA-9D0B-944720CACC8B}" dt="2024-04-15T20:05:14.450" v="19" actId="478"/>
          <ac:spMkLst>
            <pc:docMk/>
            <pc:sldMk cId="571052440" sldId="6738"/>
            <ac:spMk id="14" creationId="{7A9BA723-CB5F-C92A-96FA-4610E69A1162}"/>
          </ac:spMkLst>
        </pc:spChg>
        <pc:spChg chg="add del">
          <ac:chgData name="Maria Eugenia Di Paola" userId="d977d6dc-096e-4849-8380-ed15f4c129e0" providerId="ADAL" clId="{51A0A5CF-0A47-44EA-9D0B-944720CACC8B}" dt="2024-04-15T20:05:14.450" v="19" actId="478"/>
          <ac:spMkLst>
            <pc:docMk/>
            <pc:sldMk cId="571052440" sldId="6738"/>
            <ac:spMk id="15" creationId="{7D722815-E258-B1D8-CF2E-974F692F5257}"/>
          </ac:spMkLst>
        </pc:spChg>
        <pc:spChg chg="add del">
          <ac:chgData name="Maria Eugenia Di Paola" userId="d977d6dc-096e-4849-8380-ed15f4c129e0" providerId="ADAL" clId="{51A0A5CF-0A47-44EA-9D0B-944720CACC8B}" dt="2024-04-15T20:05:14.450" v="19" actId="478"/>
          <ac:spMkLst>
            <pc:docMk/>
            <pc:sldMk cId="571052440" sldId="6738"/>
            <ac:spMk id="16" creationId="{673CCDA1-ABBC-1B1C-B02F-9EE22B7E8B58}"/>
          </ac:spMkLst>
        </pc:spChg>
        <pc:spChg chg="add del">
          <ac:chgData name="Maria Eugenia Di Paola" userId="d977d6dc-096e-4849-8380-ed15f4c129e0" providerId="ADAL" clId="{51A0A5CF-0A47-44EA-9D0B-944720CACC8B}" dt="2024-04-15T20:05:14.450" v="19" actId="478"/>
          <ac:spMkLst>
            <pc:docMk/>
            <pc:sldMk cId="571052440" sldId="6738"/>
            <ac:spMk id="17" creationId="{B608892D-90E1-ADCE-8479-E945D075C20B}"/>
          </ac:spMkLst>
        </pc:spChg>
        <pc:spChg chg="add del">
          <ac:chgData name="Maria Eugenia Di Paola" userId="d977d6dc-096e-4849-8380-ed15f4c129e0" providerId="ADAL" clId="{51A0A5CF-0A47-44EA-9D0B-944720CACC8B}" dt="2024-04-15T20:05:14.450" v="19" actId="478"/>
          <ac:spMkLst>
            <pc:docMk/>
            <pc:sldMk cId="571052440" sldId="6738"/>
            <ac:spMk id="18" creationId="{365C0D4F-4C7C-2532-EA92-0058259C34EA}"/>
          </ac:spMkLst>
        </pc:spChg>
        <pc:picChg chg="del">
          <ac:chgData name="Maria Eugenia Di Paola" userId="d977d6dc-096e-4849-8380-ed15f4c129e0" providerId="ADAL" clId="{51A0A5CF-0A47-44EA-9D0B-944720CACC8B}" dt="2024-04-15T20:02:51.944" v="1" actId="478"/>
          <ac:picMkLst>
            <pc:docMk/>
            <pc:sldMk cId="571052440" sldId="6738"/>
            <ac:picMk id="4" creationId="{73911C1A-91B0-3D04-1F2B-860A3F963F41}"/>
          </ac:picMkLst>
        </pc:picChg>
        <pc:picChg chg="add mod">
          <ac:chgData name="Maria Eugenia Di Paola" userId="d977d6dc-096e-4849-8380-ed15f4c129e0" providerId="ADAL" clId="{51A0A5CF-0A47-44EA-9D0B-944720CACC8B}" dt="2024-04-15T20:07:28.107" v="26" actId="1076"/>
          <ac:picMkLst>
            <pc:docMk/>
            <pc:sldMk cId="571052440" sldId="6738"/>
            <ac:picMk id="19" creationId="{C17ACE34-60FE-4EB4-24FC-120E8C9F08DC}"/>
          </ac:picMkLst>
        </pc:picChg>
        <pc:picChg chg="add del mod">
          <ac:chgData name="Maria Eugenia Di Paola" userId="d977d6dc-096e-4849-8380-ed15f4c129e0" providerId="ADAL" clId="{51A0A5CF-0A47-44EA-9D0B-944720CACC8B}" dt="2024-04-15T20:04:14.471" v="17"/>
          <ac:picMkLst>
            <pc:docMk/>
            <pc:sldMk cId="571052440" sldId="6738"/>
            <ac:picMk id="1027" creationId="{24DEC221-0283-C03D-66EE-D15950D197CC}"/>
          </ac:picMkLst>
        </pc:picChg>
        <pc:picChg chg="add del mod">
          <ac:chgData name="Maria Eugenia Di Paola" userId="d977d6dc-096e-4849-8380-ed15f4c129e0" providerId="ADAL" clId="{51A0A5CF-0A47-44EA-9D0B-944720CACC8B}" dt="2024-04-15T20:04:14.471" v="17"/>
          <ac:picMkLst>
            <pc:docMk/>
            <pc:sldMk cId="571052440" sldId="6738"/>
            <ac:picMk id="1028" creationId="{751BE870-428B-DBA6-CC4C-F68D5D4AB9AE}"/>
          </ac:picMkLst>
        </pc:picChg>
        <pc:picChg chg="add del mod">
          <ac:chgData name="Maria Eugenia Di Paola" userId="d977d6dc-096e-4849-8380-ed15f4c129e0" providerId="ADAL" clId="{51A0A5CF-0A47-44EA-9D0B-944720CACC8B}" dt="2024-04-15T20:04:14.471" v="17"/>
          <ac:picMkLst>
            <pc:docMk/>
            <pc:sldMk cId="571052440" sldId="6738"/>
            <ac:picMk id="1029" creationId="{8AFAD22C-3F49-3EA0-F2AE-7316196B052D}"/>
          </ac:picMkLst>
        </pc:picChg>
        <pc:picChg chg="add del mod">
          <ac:chgData name="Maria Eugenia Di Paola" userId="d977d6dc-096e-4849-8380-ed15f4c129e0" providerId="ADAL" clId="{51A0A5CF-0A47-44EA-9D0B-944720CACC8B}" dt="2024-04-15T20:04:14.471" v="17"/>
          <ac:picMkLst>
            <pc:docMk/>
            <pc:sldMk cId="571052440" sldId="6738"/>
            <ac:picMk id="1030" creationId="{46EB2372-6E25-E154-7119-8586699D03DE}"/>
          </ac:picMkLst>
        </pc:picChg>
        <pc:picChg chg="add del mod">
          <ac:chgData name="Maria Eugenia Di Paola" userId="d977d6dc-096e-4849-8380-ed15f4c129e0" providerId="ADAL" clId="{51A0A5CF-0A47-44EA-9D0B-944720CACC8B}" dt="2024-04-15T20:04:14.471" v="17"/>
          <ac:picMkLst>
            <pc:docMk/>
            <pc:sldMk cId="571052440" sldId="6738"/>
            <ac:picMk id="1031" creationId="{2223465B-25EB-EEC6-A01F-CB896AA97F79}"/>
          </ac:picMkLst>
        </pc:picChg>
        <pc:picChg chg="add del mod">
          <ac:chgData name="Maria Eugenia Di Paola" userId="d977d6dc-096e-4849-8380-ed15f4c129e0" providerId="ADAL" clId="{51A0A5CF-0A47-44EA-9D0B-944720CACC8B}" dt="2024-04-15T20:04:14.471" v="17"/>
          <ac:picMkLst>
            <pc:docMk/>
            <pc:sldMk cId="571052440" sldId="6738"/>
            <ac:picMk id="1032" creationId="{B43373F2-9988-000D-E922-A0467A064FDF}"/>
          </ac:picMkLst>
        </pc:picChg>
        <pc:picChg chg="add del mod">
          <ac:chgData name="Maria Eugenia Di Paola" userId="d977d6dc-096e-4849-8380-ed15f4c129e0" providerId="ADAL" clId="{51A0A5CF-0A47-44EA-9D0B-944720CACC8B}" dt="2024-04-15T20:04:14.471" v="17"/>
          <ac:picMkLst>
            <pc:docMk/>
            <pc:sldMk cId="571052440" sldId="6738"/>
            <ac:picMk id="1033" creationId="{8ADB3B83-7386-F871-798E-0C842FC07B62}"/>
          </ac:picMkLst>
        </pc:picChg>
        <pc:picChg chg="add del mod">
          <ac:chgData name="Maria Eugenia Di Paola" userId="d977d6dc-096e-4849-8380-ed15f4c129e0" providerId="ADAL" clId="{51A0A5CF-0A47-44EA-9D0B-944720CACC8B}" dt="2024-04-15T20:04:14.471" v="17"/>
          <ac:picMkLst>
            <pc:docMk/>
            <pc:sldMk cId="571052440" sldId="6738"/>
            <ac:picMk id="1034" creationId="{698BD6F4-4E98-FA29-405A-6FA3A98A05E4}"/>
          </ac:picMkLst>
        </pc:picChg>
        <pc:picChg chg="add del">
          <ac:chgData name="Maria Eugenia Di Paola" userId="d977d6dc-096e-4849-8380-ed15f4c129e0" providerId="ADAL" clId="{51A0A5CF-0A47-44EA-9D0B-944720CACC8B}" dt="2024-04-15T20:05:14.450" v="19" actId="478"/>
          <ac:picMkLst>
            <pc:docMk/>
            <pc:sldMk cId="571052440" sldId="6738"/>
            <ac:picMk id="1040" creationId="{2653AE10-3C64-9F5E-50C5-4B04388CEFB3}"/>
          </ac:picMkLst>
        </pc:picChg>
        <pc:picChg chg="add del">
          <ac:chgData name="Maria Eugenia Di Paola" userId="d977d6dc-096e-4849-8380-ed15f4c129e0" providerId="ADAL" clId="{51A0A5CF-0A47-44EA-9D0B-944720CACC8B}" dt="2024-04-15T20:05:14.450" v="19" actId="478"/>
          <ac:picMkLst>
            <pc:docMk/>
            <pc:sldMk cId="571052440" sldId="6738"/>
            <ac:picMk id="1041" creationId="{69EED11C-F1DC-B0FB-8C40-C1383A11154C}"/>
          </ac:picMkLst>
        </pc:picChg>
        <pc:picChg chg="add del">
          <ac:chgData name="Maria Eugenia Di Paola" userId="d977d6dc-096e-4849-8380-ed15f4c129e0" providerId="ADAL" clId="{51A0A5CF-0A47-44EA-9D0B-944720CACC8B}" dt="2024-04-15T20:05:14.450" v="19" actId="478"/>
          <ac:picMkLst>
            <pc:docMk/>
            <pc:sldMk cId="571052440" sldId="6738"/>
            <ac:picMk id="1042" creationId="{266EAF89-4DDA-9F32-816E-A790F70B2C09}"/>
          </ac:picMkLst>
        </pc:picChg>
        <pc:picChg chg="add del">
          <ac:chgData name="Maria Eugenia Di Paola" userId="d977d6dc-096e-4849-8380-ed15f4c129e0" providerId="ADAL" clId="{51A0A5CF-0A47-44EA-9D0B-944720CACC8B}" dt="2024-04-15T20:05:14.450" v="19" actId="478"/>
          <ac:picMkLst>
            <pc:docMk/>
            <pc:sldMk cId="571052440" sldId="6738"/>
            <ac:picMk id="1043" creationId="{1D12B0BB-3123-0837-87B4-3E462CE5F706}"/>
          </ac:picMkLst>
        </pc:picChg>
        <pc:picChg chg="add del">
          <ac:chgData name="Maria Eugenia Di Paola" userId="d977d6dc-096e-4849-8380-ed15f4c129e0" providerId="ADAL" clId="{51A0A5CF-0A47-44EA-9D0B-944720CACC8B}" dt="2024-04-15T20:05:14.450" v="19" actId="478"/>
          <ac:picMkLst>
            <pc:docMk/>
            <pc:sldMk cId="571052440" sldId="6738"/>
            <ac:picMk id="1044" creationId="{17EDE125-9C31-6FEC-E9A6-6DD4E37C80B6}"/>
          </ac:picMkLst>
        </pc:picChg>
        <pc:picChg chg="add del">
          <ac:chgData name="Maria Eugenia Di Paola" userId="d977d6dc-096e-4849-8380-ed15f4c129e0" providerId="ADAL" clId="{51A0A5CF-0A47-44EA-9D0B-944720CACC8B}" dt="2024-04-15T20:05:14.450" v="19" actId="478"/>
          <ac:picMkLst>
            <pc:docMk/>
            <pc:sldMk cId="571052440" sldId="6738"/>
            <ac:picMk id="1045" creationId="{7A97310A-FE98-71F0-82D7-BD8D452E4455}"/>
          </ac:picMkLst>
        </pc:picChg>
        <pc:picChg chg="add del">
          <ac:chgData name="Maria Eugenia Di Paola" userId="d977d6dc-096e-4849-8380-ed15f4c129e0" providerId="ADAL" clId="{51A0A5CF-0A47-44EA-9D0B-944720CACC8B}" dt="2024-04-15T20:05:14.450" v="19" actId="478"/>
          <ac:picMkLst>
            <pc:docMk/>
            <pc:sldMk cId="571052440" sldId="6738"/>
            <ac:picMk id="1046" creationId="{EB80C36F-711D-A963-1D6A-350AA463B326}"/>
          </ac:picMkLst>
        </pc:picChg>
        <pc:picChg chg="add del">
          <ac:chgData name="Maria Eugenia Di Paola" userId="d977d6dc-096e-4849-8380-ed15f4c129e0" providerId="ADAL" clId="{51A0A5CF-0A47-44EA-9D0B-944720CACC8B}" dt="2024-04-15T20:05:14.450" v="19" actId="478"/>
          <ac:picMkLst>
            <pc:docMk/>
            <pc:sldMk cId="571052440" sldId="6738"/>
            <ac:picMk id="1047" creationId="{ECDF98BC-7502-4F6E-D127-76496152FAE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318BCD1-D078-4386-B418-756FCEEF8A18}" type="datetimeFigureOut">
              <a:rPr lang="es-AR" smtClean="0"/>
              <a:t>15/4/2024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15D6AF2-D605-47D7-A264-C75D769B6AB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1971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8" name="Google Shape;118;p3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PNUD Argentina - www.ar.undp.org - Seguinos en @PNUDArgentina</a:t>
            </a:r>
            <a:endParaRPr/>
          </a:p>
        </p:txBody>
      </p:sp>
      <p:sp>
        <p:nvSpPr>
          <p:cNvPr id="119" name="Google Shape;119;p3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Programa de las Naciones Unidas para el Desarrollo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5" name="Google Shape;28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0951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6" name="Google Shape;31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7" name="Google Shape;34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7" name="Google Shape;34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5313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5" name="Google Shape;28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5D6AF2-D605-47D7-A264-C75D769B6AB5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3429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2289DC-5D40-8742-B358-B5C906D05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9897BB-544F-DB40-916D-E699BFE89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82" y="3031435"/>
            <a:ext cx="10831144" cy="1022224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FFDE2-8BE8-134F-8FBB-D25EA4B106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82" y="4053659"/>
            <a:ext cx="7825947" cy="62547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CDAB7A12-C41A-8446-9A14-175BE2A232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75309" y="456889"/>
            <a:ext cx="637103" cy="129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94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6A90407-D02D-9F49-8A2C-3443310CF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82" y="3031435"/>
            <a:ext cx="10831144" cy="1022224"/>
          </a:xfrm>
        </p:spPr>
        <p:txBody>
          <a:bodyPr anchor="b"/>
          <a:lstStyle>
            <a:lvl1pPr algn="l">
              <a:defRPr sz="6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12AB11C-65A4-2C46-ACEE-025A020E41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82" y="4053659"/>
            <a:ext cx="7825947" cy="62547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8794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2289DC-5D40-8742-B358-B5C906D054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picture containing clock&#10;&#10;Description automatically generated">
            <a:extLst>
              <a:ext uri="{FF2B5EF4-FFF2-40B4-BE49-F238E27FC236}">
                <a16:creationId xmlns:a16="http://schemas.microsoft.com/office/drawing/2014/main" id="{1BC42665-EE02-5B43-84FB-F5B43CD490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86898" y="2190236"/>
            <a:ext cx="1218203" cy="247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882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">
  <p:cSld name="title pag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0"/>
          <p:cNvSpPr/>
          <p:nvPr/>
        </p:nvSpPr>
        <p:spPr>
          <a:xfrm>
            <a:off x="11501967" y="517526"/>
            <a:ext cx="24553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" name="Google Shape;27;p20"/>
          <p:cNvSpPr>
            <a:spLocks noGrp="1"/>
          </p:cNvSpPr>
          <p:nvPr>
            <p:ph type="pic" idx="2"/>
          </p:nvPr>
        </p:nvSpPr>
        <p:spPr>
          <a:xfrm>
            <a:off x="0" y="4495800"/>
            <a:ext cx="4023360" cy="23774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" name="Google Shape;28;p20"/>
          <p:cNvSpPr>
            <a:spLocks noGrp="1"/>
          </p:cNvSpPr>
          <p:nvPr>
            <p:ph type="pic" idx="3"/>
          </p:nvPr>
        </p:nvSpPr>
        <p:spPr>
          <a:xfrm>
            <a:off x="4084320" y="4495800"/>
            <a:ext cx="4023360" cy="23774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" name="Google Shape;29;p20"/>
          <p:cNvSpPr>
            <a:spLocks noGrp="1"/>
          </p:cNvSpPr>
          <p:nvPr>
            <p:ph type="pic" idx="4"/>
          </p:nvPr>
        </p:nvSpPr>
        <p:spPr>
          <a:xfrm>
            <a:off x="8168640" y="4495800"/>
            <a:ext cx="4023360" cy="23774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" name="Google Shape;30;p20"/>
          <p:cNvSpPr txBox="1">
            <a:spLocks noGrp="1"/>
          </p:cNvSpPr>
          <p:nvPr>
            <p:ph type="body" idx="1"/>
          </p:nvPr>
        </p:nvSpPr>
        <p:spPr>
          <a:xfrm>
            <a:off x="711200" y="2209800"/>
            <a:ext cx="9855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Clr>
                <a:srgbClr val="003399"/>
              </a:buClr>
              <a:buSzPts val="4000"/>
              <a:buNone/>
              <a:defRPr sz="4000" b="1" i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482600" algn="l">
              <a:spcBef>
                <a:spcPts val="300"/>
              </a:spcBef>
              <a:spcAft>
                <a:spcPts val="0"/>
              </a:spcAft>
              <a:buSzPts val="4000"/>
              <a:buChar char="▪"/>
              <a:defRPr sz="40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482600" algn="l">
              <a:spcBef>
                <a:spcPts val="300"/>
              </a:spcBef>
              <a:spcAft>
                <a:spcPts val="0"/>
              </a:spcAft>
              <a:buSzPts val="4000"/>
              <a:buChar char="▪"/>
              <a:defRPr sz="40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482600" algn="l">
              <a:spcBef>
                <a:spcPts val="300"/>
              </a:spcBef>
              <a:spcAft>
                <a:spcPts val="0"/>
              </a:spcAft>
              <a:buSzPts val="4000"/>
              <a:buChar char="▪"/>
              <a:defRPr sz="40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482600" algn="l">
              <a:spcBef>
                <a:spcPts val="300"/>
              </a:spcBef>
              <a:spcAft>
                <a:spcPts val="0"/>
              </a:spcAft>
              <a:buSzPts val="4000"/>
              <a:buChar char="▪"/>
              <a:defRPr sz="40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body" idx="5"/>
          </p:nvPr>
        </p:nvSpPr>
        <p:spPr>
          <a:xfrm>
            <a:off x="711200" y="2743200"/>
            <a:ext cx="8737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Clr>
                <a:srgbClr val="003399"/>
              </a:buClr>
              <a:buSzPts val="2400"/>
              <a:buNone/>
              <a:defRPr sz="2400" b="0" i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482600" algn="l">
              <a:spcBef>
                <a:spcPts val="300"/>
              </a:spcBef>
              <a:spcAft>
                <a:spcPts val="0"/>
              </a:spcAft>
              <a:buSzPts val="4000"/>
              <a:buChar char="▪"/>
              <a:defRPr sz="40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482600" algn="l">
              <a:spcBef>
                <a:spcPts val="300"/>
              </a:spcBef>
              <a:spcAft>
                <a:spcPts val="0"/>
              </a:spcAft>
              <a:buSzPts val="4000"/>
              <a:buChar char="▪"/>
              <a:defRPr sz="40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482600" algn="l">
              <a:spcBef>
                <a:spcPts val="300"/>
              </a:spcBef>
              <a:spcAft>
                <a:spcPts val="0"/>
              </a:spcAft>
              <a:buSzPts val="4000"/>
              <a:buChar char="▪"/>
              <a:defRPr sz="40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482600" algn="l">
              <a:spcBef>
                <a:spcPts val="300"/>
              </a:spcBef>
              <a:spcAft>
                <a:spcPts val="0"/>
              </a:spcAft>
              <a:buSzPts val="4000"/>
              <a:buChar char="▪"/>
              <a:defRPr sz="40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body" idx="6"/>
          </p:nvPr>
        </p:nvSpPr>
        <p:spPr>
          <a:xfrm>
            <a:off x="711200" y="381000"/>
            <a:ext cx="132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Open Sans"/>
              <a:buNone/>
              <a:defRPr sz="1200" b="0" i="0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482600" algn="l">
              <a:spcBef>
                <a:spcPts val="300"/>
              </a:spcBef>
              <a:spcAft>
                <a:spcPts val="0"/>
              </a:spcAft>
              <a:buSzPts val="4000"/>
              <a:buChar char="▪"/>
              <a:defRPr sz="40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482600" algn="l">
              <a:spcBef>
                <a:spcPts val="300"/>
              </a:spcBef>
              <a:spcAft>
                <a:spcPts val="0"/>
              </a:spcAft>
              <a:buSzPts val="4000"/>
              <a:buChar char="▪"/>
              <a:defRPr sz="40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482600" algn="l">
              <a:spcBef>
                <a:spcPts val="300"/>
              </a:spcBef>
              <a:spcAft>
                <a:spcPts val="0"/>
              </a:spcAft>
              <a:buSzPts val="4000"/>
              <a:buChar char="▪"/>
              <a:defRPr sz="40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482600" algn="l">
              <a:spcBef>
                <a:spcPts val="300"/>
              </a:spcBef>
              <a:spcAft>
                <a:spcPts val="0"/>
              </a:spcAft>
              <a:buSzPts val="4000"/>
              <a:buChar char="▪"/>
              <a:defRPr sz="40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9530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A5B008-0300-494D-8CC7-50F4AE8D4D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35618AC-FCE5-9545-A06C-F73B94FCF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82" y="3031435"/>
            <a:ext cx="10831144" cy="1022224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972E17F-73DC-4E47-B357-39CB55DCC1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82" y="4053659"/>
            <a:ext cx="7825947" cy="62547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5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27973F4C-9B19-5E43-8911-9A90382716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71629" y="456106"/>
            <a:ext cx="639857" cy="130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88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EB64-C0C7-6C43-B1A2-51C21FE1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65FCF-499D-6E45-B3AF-F414ABF50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9772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621F9-4398-B14F-B02F-EFA3BCAC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7F5E4-EAD3-8B42-9885-D7319185C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2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9CEA-A734-4A44-92E3-56758F5C5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A4D1F-F0BD-8B43-9624-DE52BC95A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26995-C0D3-1C4D-B316-C55A678E7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25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3F0D6-21E2-AD40-ADB2-86E6C0E8D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DB3F4-A41E-B74E-81FF-2CE011381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B1B4E-770D-634E-8CC9-C8F7CDB0E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1D713-21DD-7344-87D9-DD08DE3102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333EC3E-0F82-FA49-928B-1093BF6AB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1894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183A-87FA-904B-B8FC-31D5F4DD7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5292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774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4C4D4-802E-2347-A4FC-6A9012223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5BFDC-A994-AD4B-8006-8BE297E19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36202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F9904-060E-9243-9D0A-72C1077A0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52638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42856-C495-1740-834F-9EEB4CA77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26381"/>
            <a:ext cx="3932237" cy="434260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05927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4DC307-33D6-2F4C-BE6C-9B3D37B57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580322"/>
            <a:ext cx="6172200" cy="428072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DAB67-A291-1945-B3C2-A6150D8EC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80322"/>
            <a:ext cx="3932237" cy="428866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6869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4537C3-8C67-D940-A567-1C8EDCF826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0DB4A156-2DB3-1147-B087-6772998E55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86898" y="2190236"/>
            <a:ext cx="1218203" cy="247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9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534BF-BA1E-1846-B924-657387788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AF2E7-0A7D-B14F-B007-ECC60D07A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05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5D329-20D7-5244-9816-8F4658486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CACC6-9DDE-4C42-87A0-EC6DDA6B67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577C9A-7AD3-FC4A-AE43-9DBECDB1F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228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136A5-4EC3-5D40-8022-46415D71F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B5DD21-82F0-4347-AB80-2B2A91487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F27A1-F045-FD42-ACC3-1891D3FEA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A3B6B0-4677-8D4A-8F66-6FF3D4FC7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DF6565-EC61-5943-B590-EA91238FE2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863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60429-474A-124A-AF5F-D5EA76CE6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8750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715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3D3FB-3539-C04E-A4E7-3B6421E73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13089"/>
            <a:ext cx="6172200" cy="44479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EE39B9-1F22-3849-9230-C29893CEE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21027"/>
            <a:ext cx="3932237" cy="44479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130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B74AB4-6D80-EB4B-AFBF-5CF857ED5C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62516"/>
            <a:ext cx="6172200" cy="43985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0D8A52-F304-1044-B776-671CDC89CA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70454"/>
            <a:ext cx="3932237" cy="43985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8085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910C77-33BF-D743-87B2-BC46CCA5DD8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11684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E6044D-1EB9-FF42-A7C9-DF535F40D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696" y="248478"/>
            <a:ext cx="10515600" cy="810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8E220-7325-B14C-B1BB-009F2909E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6720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34E456-D499-AB47-AD23-1C93058AD751}"/>
              </a:ext>
            </a:extLst>
          </p:cNvPr>
          <p:cNvSpPr txBox="1"/>
          <p:nvPr userDrawn="1"/>
        </p:nvSpPr>
        <p:spPr>
          <a:xfrm>
            <a:off x="5585791" y="6513183"/>
            <a:ext cx="6180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PROGRAMA DE LAS NACIONES UNIDAS PARA EL DESARROLLO</a:t>
            </a:r>
            <a:endParaRPr lang="en-US" sz="100" b="0" dirty="0">
              <a:solidFill>
                <a:schemeClr val="tx1">
                  <a:alpha val="75000"/>
                </a:schemeClr>
              </a:solidFill>
            </a:endParaRPr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74CB944C-A913-3F42-B103-DC3E880FF90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276192" y="83207"/>
            <a:ext cx="485112" cy="98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2" r:id="rId10"/>
    <p:sldLayoutId id="2147483660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B126BB-C052-2B43-864C-1221AD1D486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1168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5A9E4-E614-D84D-9314-C67550366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C3784482-F066-7240-A0AF-84F9ACBB961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327112" y="92933"/>
            <a:ext cx="494011" cy="1004435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CF8B44FA-611E-FC40-916A-FFE5928E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696" y="248478"/>
            <a:ext cx="10515600" cy="810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B3A326-F612-F445-B692-BD382F4DAA63}"/>
              </a:ext>
            </a:extLst>
          </p:cNvPr>
          <p:cNvSpPr txBox="1"/>
          <p:nvPr userDrawn="1"/>
        </p:nvSpPr>
        <p:spPr>
          <a:xfrm>
            <a:off x="5585791" y="6513183"/>
            <a:ext cx="61807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PROGRAMA DE LAS NACIONES UNIDAS PARA EL DESARROLLO</a:t>
            </a:r>
            <a:endParaRPr lang="en-US" sz="100" b="0" dirty="0">
              <a:solidFill>
                <a:schemeClr val="tx1">
                  <a:alpha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933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ria.eugenia.di.paola@undp.or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6CB8-3653-644D-913F-B94CE3719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5438" y="2175252"/>
            <a:ext cx="10831144" cy="1514934"/>
          </a:xfrm>
        </p:spPr>
        <p:txBody>
          <a:bodyPr>
            <a:noAutofit/>
          </a:bodyPr>
          <a:lstStyle/>
          <a:p>
            <a:pPr algn="ctr"/>
            <a:r>
              <a:rPr lang="es-ES" sz="4800" dirty="0"/>
              <a:t>Acuerdo de Escazú y la Información Pública Ambiental en la Argentina.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AFBDA5-E298-3440-8BED-4395E0318C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565" y="4772850"/>
            <a:ext cx="9783452" cy="151493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María Eugenia Di Paola, </a:t>
            </a:r>
            <a:r>
              <a:rPr lang="en-US" b="1" dirty="0" err="1"/>
              <a:t>Coordinadora</a:t>
            </a:r>
            <a:r>
              <a:rPr lang="en-US" b="1" dirty="0"/>
              <a:t> de Programa</a:t>
            </a:r>
          </a:p>
          <a:p>
            <a:r>
              <a:rPr lang="en-US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Maria.eugenia.di.paola@undp.org</a:t>
            </a:r>
            <a:r>
              <a:rPr lang="en-US" b="1" dirty="0"/>
              <a:t> </a:t>
            </a:r>
          </a:p>
          <a:p>
            <a:r>
              <a:rPr lang="en-US" b="1" dirty="0"/>
              <a:t>PNUD Argentina</a:t>
            </a:r>
          </a:p>
          <a:p>
            <a:r>
              <a:rPr lang="en-US" b="1" dirty="0"/>
              <a:t>Abril 2024</a:t>
            </a:r>
          </a:p>
        </p:txBody>
      </p:sp>
    </p:spTree>
    <p:extLst>
      <p:ext uri="{BB962C8B-B14F-4D97-AF65-F5344CB8AC3E}">
        <p14:creationId xmlns:p14="http://schemas.microsoft.com/office/powerpoint/2010/main" val="4256616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83BAD00-E94E-2287-AE6E-B44881AFDD76}"/>
              </a:ext>
            </a:extLst>
          </p:cNvPr>
          <p:cNvSpPr txBox="1"/>
          <p:nvPr/>
        </p:nvSpPr>
        <p:spPr>
          <a:xfrm>
            <a:off x="360655" y="3061589"/>
            <a:ext cx="10793027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dirty="0"/>
          </a:p>
          <a:p>
            <a:r>
              <a:rPr lang="es-ES" dirty="0"/>
              <a:t> </a:t>
            </a:r>
            <a:r>
              <a:rPr lang="es-ES" sz="2000" b="1" dirty="0">
                <a:solidFill>
                  <a:schemeClr val="accent2"/>
                </a:solidFill>
              </a:rPr>
              <a:t>Derecho fundamental</a:t>
            </a:r>
            <a:endParaRPr lang="es-ES" b="1" dirty="0">
              <a:solidFill>
                <a:schemeClr val="accent2"/>
              </a:solidFill>
            </a:endParaRPr>
          </a:p>
          <a:p>
            <a:endParaRPr lang="es-ES" b="1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q"/>
            </a:pPr>
            <a:r>
              <a:rPr lang="es-ES" b="1" dirty="0"/>
              <a:t> Requisito indispensable para el ejercicio de la participación ciudadana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q"/>
            </a:pPr>
            <a:endParaRPr lang="es-ES" b="1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q"/>
            </a:pPr>
            <a:r>
              <a:rPr lang="es-ES" b="1" dirty="0"/>
              <a:t> Objeto: La información pública ambiental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q"/>
            </a:pPr>
            <a:endParaRPr lang="es-ES" b="1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q"/>
            </a:pPr>
            <a:r>
              <a:rPr lang="es-ES" b="1" dirty="0"/>
              <a:t> Requiere regulación normativa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q"/>
            </a:pPr>
            <a:endParaRPr lang="es-ES" b="1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q"/>
            </a:pPr>
            <a:r>
              <a:rPr lang="es-ES" b="1" dirty="0"/>
              <a:t>La información ambiental es el pilar de las decisiones y de los derechos de acceso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q"/>
            </a:pPr>
            <a:endParaRPr lang="es-ES" b="1" dirty="0"/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q"/>
            </a:pPr>
            <a:r>
              <a:rPr lang="es-ES" b="1" dirty="0"/>
              <a:t>La generación de información en forma periódica y  sostenida, como el acceso a datos abiertos es clave en un  sistema de información ambiental.</a:t>
            </a:r>
          </a:p>
          <a:p>
            <a:endParaRPr lang="es-ES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A08AA32-AEE7-B62F-04A2-8E62B8FF820A}"/>
              </a:ext>
            </a:extLst>
          </p:cNvPr>
          <p:cNvSpPr txBox="1"/>
          <p:nvPr/>
        </p:nvSpPr>
        <p:spPr>
          <a:xfrm>
            <a:off x="149920" y="346031"/>
            <a:ext cx="11583138" cy="510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FF961E"/>
              </a:buClr>
              <a:buSzPct val="130000"/>
              <a:defRPr/>
            </a:pPr>
            <a:r>
              <a:rPr lang="es-E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ACCESO A LA INFORMACIÓN PÚBLICA AMBIENTAL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5921B64-B318-8C0D-C0E2-D1C3D48E560E}"/>
              </a:ext>
            </a:extLst>
          </p:cNvPr>
          <p:cNvSpPr txBox="1"/>
          <p:nvPr/>
        </p:nvSpPr>
        <p:spPr>
          <a:xfrm>
            <a:off x="936594" y="2082421"/>
            <a:ext cx="10129421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accent6"/>
                </a:solidFill>
              </a:rPr>
              <a:t>Derecho que tiene todo ciudadano de acceder, esto es  solicitar y recibir información relativa a documentación de carácter público  ambiental sin  tener que justificar la solicitud. </a:t>
            </a:r>
          </a:p>
        </p:txBody>
      </p:sp>
      <p:sp>
        <p:nvSpPr>
          <p:cNvPr id="8" name="Flecha: hacia abajo 7">
            <a:extLst>
              <a:ext uri="{FF2B5EF4-FFF2-40B4-BE49-F238E27FC236}">
                <a16:creationId xmlns:a16="http://schemas.microsoft.com/office/drawing/2014/main" id="{1F2CE895-4C19-6257-DC52-7B79DF560A1C}"/>
              </a:ext>
            </a:extLst>
          </p:cNvPr>
          <p:cNvSpPr/>
          <p:nvPr/>
        </p:nvSpPr>
        <p:spPr>
          <a:xfrm>
            <a:off x="5513033" y="1280054"/>
            <a:ext cx="488272" cy="744197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19DF217-1D2F-2D22-50F8-CF637F1FF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4319" y="1292056"/>
            <a:ext cx="524301" cy="76206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765B625-2C50-88E7-F1A0-13666208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3883" y="1320355"/>
            <a:ext cx="524301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57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1A6B59-5533-ECE7-3C90-9AFAA38651B3}"/>
              </a:ext>
            </a:extLst>
          </p:cNvPr>
          <p:cNvSpPr txBox="1"/>
          <p:nvPr/>
        </p:nvSpPr>
        <p:spPr>
          <a:xfrm>
            <a:off x="1111927" y="0"/>
            <a:ext cx="1063323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¿QUÉ NORMATIVA ESTABLECE EL DERECHO </a:t>
            </a:r>
          </a:p>
          <a:p>
            <a:r>
              <a:rPr lang="es-E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 ACCESO A LA INFORMACION  PUBLICA? AMBIENTAL?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95C6977-41B0-3516-CEC6-999D932ABBB5}"/>
              </a:ext>
            </a:extLst>
          </p:cNvPr>
          <p:cNvSpPr txBox="1"/>
          <p:nvPr/>
        </p:nvSpPr>
        <p:spPr>
          <a:xfrm>
            <a:off x="325145" y="1728223"/>
            <a:ext cx="443328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ARTÍCULO 75, INCISO 22 </a:t>
            </a:r>
          </a:p>
          <a:p>
            <a:pPr algn="ctr"/>
            <a:r>
              <a:rPr lang="es-ES" b="1" dirty="0"/>
              <a:t>DE LA CONSTITUCIÓN NACIONAL</a:t>
            </a:r>
            <a:endParaRPr lang="es-AR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B90E713-B6DA-2498-883D-C6D1A5967327}"/>
              </a:ext>
            </a:extLst>
          </p:cNvPr>
          <p:cNvSpPr txBox="1"/>
          <p:nvPr/>
        </p:nvSpPr>
        <p:spPr>
          <a:xfrm>
            <a:off x="245246" y="3453842"/>
            <a:ext cx="4823904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LEY 25.675 LEY GENERAL DEL AMBIENTE </a:t>
            </a:r>
          </a:p>
          <a:p>
            <a:pPr algn="ctr"/>
            <a:r>
              <a:rPr lang="es-ES" b="1" dirty="0"/>
              <a:t>Acceso a Información  (arts. 16 al 18)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F911CAD-0825-7850-FAED-1935AD452A4F}"/>
              </a:ext>
            </a:extLst>
          </p:cNvPr>
          <p:cNvSpPr txBox="1"/>
          <p:nvPr/>
        </p:nvSpPr>
        <p:spPr>
          <a:xfrm>
            <a:off x="968776" y="5129787"/>
            <a:ext cx="3376844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LEY 25.831 </a:t>
            </a:r>
          </a:p>
          <a:p>
            <a:pPr algn="ctr"/>
            <a:r>
              <a:rPr lang="es-ES" b="1" dirty="0"/>
              <a:t>ACCESO A INFORMACION PUBLICA </a:t>
            </a:r>
          </a:p>
          <a:p>
            <a:pPr algn="ctr"/>
            <a:r>
              <a:rPr lang="es-ES" b="1" dirty="0"/>
              <a:t>AMBIENTAL</a:t>
            </a:r>
            <a:endParaRPr lang="es-AR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00D3F7-D939-9697-B97B-6FFFB857A3D2}"/>
              </a:ext>
            </a:extLst>
          </p:cNvPr>
          <p:cNvSpPr txBox="1"/>
          <p:nvPr/>
        </p:nvSpPr>
        <p:spPr>
          <a:xfrm>
            <a:off x="6731863" y="1520121"/>
            <a:ext cx="5244114" cy="1477328"/>
          </a:xfrm>
          <a:prstGeom prst="rect">
            <a:avLst/>
          </a:prstGeom>
          <a:noFill/>
          <a:ln w="412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Otorga jerarquía constitucional a ciertos tratados  de derechos humanos, entre ellos, la Convención  Americana de Derechos Humanos, Pacto de San  José de Costa Rica, firmada en 1969 y aprobada  en 1984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0E0D0D2-C395-A9D7-B061-51CFE01F9B1B}"/>
              </a:ext>
            </a:extLst>
          </p:cNvPr>
          <p:cNvSpPr txBox="1"/>
          <p:nvPr/>
        </p:nvSpPr>
        <p:spPr>
          <a:xfrm>
            <a:off x="6156663" y="3209615"/>
            <a:ext cx="5930285" cy="1754326"/>
          </a:xfrm>
          <a:prstGeom prst="rect">
            <a:avLst/>
          </a:prstGeom>
          <a:noFill/>
          <a:ln w="412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Principio Precautorio: Cuando haya peligro de daño grave o  Irreversible la ausencia de información o  certeza científica no deberá utilizarse como  razón para postergar la adopción de medidas  eficaces, en función de los costos, para  impedir la degradación del medio ambiente”</a:t>
            </a:r>
            <a:endParaRPr lang="es-AR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263FB9F-6A3C-0CF9-63D4-005D8ADCCFCE}"/>
              </a:ext>
            </a:extLst>
          </p:cNvPr>
          <p:cNvSpPr txBox="1"/>
          <p:nvPr/>
        </p:nvSpPr>
        <p:spPr>
          <a:xfrm>
            <a:off x="5881457" y="5176108"/>
            <a:ext cx="6094520" cy="1200329"/>
          </a:xfrm>
          <a:prstGeom prst="rect">
            <a:avLst/>
          </a:prstGeom>
          <a:noFill/>
          <a:ln w="41275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Toda aquella información en cualquier forma de expresión o  soporte	relacionada	con	el ambiente,	los	recursos	naturales 	o  culturales y el desarrollo sostenible.</a:t>
            </a:r>
            <a:endParaRPr lang="es-AR" b="1" dirty="0"/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0C18A2B9-8A43-82F4-23D9-90FC20CF02A2}"/>
              </a:ext>
            </a:extLst>
          </p:cNvPr>
          <p:cNvSpPr/>
          <p:nvPr/>
        </p:nvSpPr>
        <p:spPr>
          <a:xfrm>
            <a:off x="5350278" y="1755098"/>
            <a:ext cx="970624" cy="763480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12880C77-502D-80D6-EFD3-C8A1F0D98A41}"/>
              </a:ext>
            </a:extLst>
          </p:cNvPr>
          <p:cNvSpPr/>
          <p:nvPr/>
        </p:nvSpPr>
        <p:spPr>
          <a:xfrm>
            <a:off x="5157188" y="3693111"/>
            <a:ext cx="911437" cy="492151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C5B72181-5526-E487-66B9-CC1485664B94}"/>
              </a:ext>
            </a:extLst>
          </p:cNvPr>
          <p:cNvSpPr/>
          <p:nvPr/>
        </p:nvSpPr>
        <p:spPr>
          <a:xfrm>
            <a:off x="4758432" y="5348212"/>
            <a:ext cx="1065319" cy="763480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49474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580BF55-C46B-6E5E-2521-8A6A05EDC7F1}"/>
              </a:ext>
            </a:extLst>
          </p:cNvPr>
          <p:cNvSpPr txBox="1"/>
          <p:nvPr/>
        </p:nvSpPr>
        <p:spPr>
          <a:xfrm>
            <a:off x="2346036" y="176878"/>
            <a:ext cx="74999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Ciudad Autónoma de Buenos Aires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34CE38B-FFFF-8379-79FB-288556D2C9AD}"/>
              </a:ext>
            </a:extLst>
          </p:cNvPr>
          <p:cNvSpPr txBox="1"/>
          <p:nvPr/>
        </p:nvSpPr>
        <p:spPr>
          <a:xfrm>
            <a:off x="286327" y="2213447"/>
            <a:ext cx="423025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s-ES" sz="1400" dirty="0"/>
              <a:t>Procedimientos más ágiles y sencillos para solicitar información pública;</a:t>
            </a:r>
          </a:p>
          <a:p>
            <a:pPr marL="285750" indent="-285750" algn="just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s-ES" sz="1400" dirty="0"/>
              <a:t>Obligaciones de transparencia activa para los tres poderes del Estado mediante la publicación proactiva, completa, actualizada y en formatos abiertos de información clave;</a:t>
            </a:r>
          </a:p>
          <a:p>
            <a:pPr marL="285750" indent="-285750" algn="just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s-ES" sz="1400" dirty="0"/>
              <a:t>Instancias de diálogo con los ciudadanos, para aquellos casos en que la información pública requerida deba recopilarse;</a:t>
            </a:r>
          </a:p>
          <a:p>
            <a:pPr marL="285750" indent="-285750" algn="just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s-ES" sz="1400" dirty="0"/>
              <a:t>Incorporación de la figura del Órgano Garante para garantizar el efectivo cumplimiento de la Ley 104;</a:t>
            </a:r>
          </a:p>
          <a:p>
            <a:pPr marL="285750" indent="-285750" algn="just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es-ES" sz="1400" dirty="0"/>
              <a:t>La posibilidad de reclamar ante el Órgano Garante o mediante un amparo ante el Fuero Contencioso, Administrativo y Tributario de la Ciudad de Buenos Aires</a:t>
            </a:r>
            <a:endParaRPr lang="es-AR" sz="1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3DAFA4-3276-713E-EB32-A08790F485D4}"/>
              </a:ext>
            </a:extLst>
          </p:cNvPr>
          <p:cNvSpPr txBox="1"/>
          <p:nvPr/>
        </p:nvSpPr>
        <p:spPr>
          <a:xfrm>
            <a:off x="180113" y="5808697"/>
            <a:ext cx="4248724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chemeClr val="accent6"/>
                </a:solidFill>
              </a:rPr>
              <a:t>En 2020 se sancionó la Ley </a:t>
            </a:r>
            <a:r>
              <a:rPr lang="es-ES" sz="1100" b="1" dirty="0" err="1">
                <a:solidFill>
                  <a:schemeClr val="accent6"/>
                </a:solidFill>
              </a:rPr>
              <a:t>N°</a:t>
            </a:r>
            <a:r>
              <a:rPr lang="es-ES" sz="1100" b="1" dirty="0">
                <a:solidFill>
                  <a:schemeClr val="accent6"/>
                </a:solidFill>
              </a:rPr>
              <a:t> 6.367 que promueve el uso del lenguaje claro en los actos y documentos del sector público de la Ciudad.  Atento a ello los tres poderes de gobierno elaboraron la Ley </a:t>
            </a:r>
            <a:r>
              <a:rPr lang="es-ES" sz="1100" b="1" dirty="0" err="1">
                <a:solidFill>
                  <a:schemeClr val="accent6"/>
                </a:solidFill>
              </a:rPr>
              <a:t>N°</a:t>
            </a:r>
            <a:r>
              <a:rPr lang="es-ES" sz="1100" b="1" dirty="0">
                <a:solidFill>
                  <a:schemeClr val="accent6"/>
                </a:solidFill>
              </a:rPr>
              <a:t> 104 de Acceso a la Información Publica bajo el abordaje de los objetivos de Lenguaje Claro.</a:t>
            </a:r>
            <a:endParaRPr lang="es-AR" sz="1100" b="1" dirty="0">
              <a:solidFill>
                <a:schemeClr val="accent6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C3646CC-2284-BAC2-D2D7-D54E476EBF77}"/>
              </a:ext>
            </a:extLst>
          </p:cNvPr>
          <p:cNvSpPr txBox="1"/>
          <p:nvPr/>
        </p:nvSpPr>
        <p:spPr>
          <a:xfrm>
            <a:off x="7185891" y="988074"/>
            <a:ext cx="4137891" cy="12618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solidFill>
                  <a:schemeClr val="accent6"/>
                </a:solidFill>
              </a:rPr>
              <a:t>LEY </a:t>
            </a:r>
            <a:r>
              <a:rPr lang="es-ES" sz="3600" b="1" dirty="0" err="1">
                <a:solidFill>
                  <a:schemeClr val="accent6"/>
                </a:solidFill>
              </a:rPr>
              <a:t>Nº</a:t>
            </a:r>
            <a:r>
              <a:rPr lang="es-ES" sz="3600" b="1" dirty="0">
                <a:solidFill>
                  <a:schemeClr val="accent6"/>
                </a:solidFill>
              </a:rPr>
              <a:t> 303</a:t>
            </a:r>
          </a:p>
          <a:p>
            <a:pPr algn="ctr"/>
            <a:r>
              <a:rPr lang="es-ES" sz="2000" b="1" dirty="0">
                <a:solidFill>
                  <a:schemeClr val="accent6"/>
                </a:solidFill>
              </a:rPr>
              <a:t>de Acceso a la Información Ambiental </a:t>
            </a:r>
            <a:endParaRPr lang="es-AR" sz="2000" b="1" dirty="0">
              <a:solidFill>
                <a:schemeClr val="accent6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63C971C-4D90-B34A-B53E-2908A4DFD36A}"/>
              </a:ext>
            </a:extLst>
          </p:cNvPr>
          <p:cNvSpPr txBox="1"/>
          <p:nvPr/>
        </p:nvSpPr>
        <p:spPr>
          <a:xfrm>
            <a:off x="701964" y="957298"/>
            <a:ext cx="3740728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3200" b="1" dirty="0">
                <a:solidFill>
                  <a:schemeClr val="accent6"/>
                </a:solidFill>
              </a:rPr>
              <a:t>LEY </a:t>
            </a:r>
            <a:r>
              <a:rPr lang="es-AR" sz="3200" b="1" dirty="0" err="1">
                <a:solidFill>
                  <a:schemeClr val="accent6"/>
                </a:solidFill>
              </a:rPr>
              <a:t>Nº</a:t>
            </a:r>
            <a:r>
              <a:rPr lang="es-AR" sz="3200" b="1" dirty="0">
                <a:solidFill>
                  <a:schemeClr val="accent6"/>
                </a:solidFill>
              </a:rPr>
              <a:t> 104 </a:t>
            </a:r>
          </a:p>
          <a:p>
            <a:pPr algn="ctr"/>
            <a:r>
              <a:rPr lang="es-AR" sz="2000" b="1" dirty="0">
                <a:solidFill>
                  <a:schemeClr val="accent6"/>
                </a:solidFill>
              </a:rPr>
              <a:t>de Acceso a la Información Pública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7AFDDC8-7513-2272-43D1-30768FD2769B}"/>
              </a:ext>
            </a:extLst>
          </p:cNvPr>
          <p:cNvSpPr txBox="1"/>
          <p:nvPr/>
        </p:nvSpPr>
        <p:spPr>
          <a:xfrm>
            <a:off x="7047347" y="2348099"/>
            <a:ext cx="503381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400" dirty="0"/>
              <a:t>Los vecinos pueden solicitar la información ambiental que se encuentre en el ámbito del Gobierno de la Ciudad, de cualquier autoridad, organismo o institución pública, incluyendo a sus contratistas, concesionarias y empresas privadas que presten servicios públicos en su territorio.</a:t>
            </a:r>
          </a:p>
          <a:p>
            <a:pPr algn="just"/>
            <a:endParaRPr lang="es-ES" sz="1400" dirty="0"/>
          </a:p>
          <a:p>
            <a:pPr algn="just"/>
            <a:r>
              <a:rPr lang="es-ES" sz="1400" dirty="0"/>
              <a:t>Registro Ambiental debe asesorar al solicitante sobre la fuente en donde obtener los datos requeridos. </a:t>
            </a:r>
          </a:p>
          <a:p>
            <a:pPr algn="just"/>
            <a:endParaRPr lang="es-ES" sz="1400" dirty="0"/>
          </a:p>
          <a:p>
            <a:pPr algn="just"/>
            <a:r>
              <a:rPr lang="es-ES" sz="1400" dirty="0"/>
              <a:t>Anualmente, la Agencia de Protección Ambiental recopila, ordena, sistematiza y publica la información ambiental generada por diversos organismos de la Ciudad y elabora a partir de ella el Informe Anual Ambiental.</a:t>
            </a:r>
          </a:p>
          <a:p>
            <a:pPr algn="just"/>
            <a:endParaRPr lang="es-ES" sz="1400" dirty="0"/>
          </a:p>
          <a:p>
            <a:endParaRPr lang="es-ES" sz="14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7344CF8-7EC9-B02C-9434-C71485CB4BF6}"/>
              </a:ext>
            </a:extLst>
          </p:cNvPr>
          <p:cNvSpPr txBox="1"/>
          <p:nvPr/>
        </p:nvSpPr>
        <p:spPr>
          <a:xfrm>
            <a:off x="4562765" y="5697654"/>
            <a:ext cx="2438399" cy="145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50" b="1" dirty="0">
                <a:solidFill>
                  <a:schemeClr val="accent6"/>
                </a:solidFill>
              </a:rPr>
              <a:t>Disposición </a:t>
            </a:r>
            <a:r>
              <a:rPr lang="es-ES" sz="1050" b="1" dirty="0" err="1">
                <a:solidFill>
                  <a:schemeClr val="accent6"/>
                </a:solidFill>
              </a:rPr>
              <a:t>N°</a:t>
            </a:r>
            <a:r>
              <a:rPr lang="es-ES" sz="1050" b="1" dirty="0">
                <a:solidFill>
                  <a:schemeClr val="accent6"/>
                </a:solidFill>
              </a:rPr>
              <a:t> 3-DGSOCAI/22</a:t>
            </a:r>
          </a:p>
          <a:p>
            <a:pPr algn="ctr"/>
            <a:r>
              <a:rPr lang="es-ES" sz="1000" dirty="0"/>
              <a:t>Aprueba la presentación electrónica, a través de la plataforma “</a:t>
            </a:r>
            <a:r>
              <a:rPr lang="es-ES" sz="1000" dirty="0" err="1"/>
              <a:t>miBA</a:t>
            </a:r>
            <a:r>
              <a:rPr lang="es-ES" sz="1000" dirty="0"/>
              <a:t>”, de solicitudes de Acceso a la Información Pública ante el GCBA.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16B17C4-73DE-5716-2FDE-F2FF0E88074D}"/>
              </a:ext>
            </a:extLst>
          </p:cNvPr>
          <p:cNvSpPr txBox="1"/>
          <p:nvPr/>
        </p:nvSpPr>
        <p:spPr>
          <a:xfrm>
            <a:off x="4733637" y="4289074"/>
            <a:ext cx="2096654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50" b="1" dirty="0">
                <a:solidFill>
                  <a:schemeClr val="accent6"/>
                </a:solidFill>
              </a:rPr>
              <a:t>Disposición </a:t>
            </a:r>
            <a:r>
              <a:rPr lang="es-ES" sz="1050" b="1" dirty="0" err="1">
                <a:solidFill>
                  <a:schemeClr val="accent6"/>
                </a:solidFill>
              </a:rPr>
              <a:t>N°</a:t>
            </a:r>
            <a:r>
              <a:rPr lang="es-ES" sz="1050" b="1" dirty="0">
                <a:solidFill>
                  <a:schemeClr val="accent6"/>
                </a:solidFill>
              </a:rPr>
              <a:t> 5- DGSOCAI/2022</a:t>
            </a:r>
          </a:p>
          <a:p>
            <a:pPr algn="ctr"/>
            <a:r>
              <a:rPr lang="es-ES" sz="1000" dirty="0"/>
              <a:t>Aprueba el diseño de la cartelería de visibilidad del Derecho de Acceso a la Información Pública y del uso del sistema QR que contiene la versión digital de la Ley </a:t>
            </a:r>
            <a:r>
              <a:rPr lang="es-ES" sz="1000" dirty="0" err="1"/>
              <a:t>N°</a:t>
            </a:r>
            <a:r>
              <a:rPr lang="es-ES" sz="1000" dirty="0"/>
              <a:t> 104 actualizada.</a:t>
            </a:r>
            <a:endParaRPr lang="es-AR" sz="1000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B899320-5181-E064-2213-9D76289B5FF9}"/>
              </a:ext>
            </a:extLst>
          </p:cNvPr>
          <p:cNvSpPr txBox="1"/>
          <p:nvPr/>
        </p:nvSpPr>
        <p:spPr>
          <a:xfrm>
            <a:off x="4428836" y="3713295"/>
            <a:ext cx="2706255" cy="4078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50" b="1" dirty="0">
                <a:solidFill>
                  <a:schemeClr val="accent6"/>
                </a:solidFill>
              </a:rPr>
              <a:t>Decreto </a:t>
            </a:r>
            <a:r>
              <a:rPr lang="es-ES" sz="1050" b="1" dirty="0" err="1">
                <a:solidFill>
                  <a:schemeClr val="accent6"/>
                </a:solidFill>
              </a:rPr>
              <a:t>N°</a:t>
            </a:r>
            <a:r>
              <a:rPr lang="es-ES" sz="1050" b="1" dirty="0">
                <a:solidFill>
                  <a:schemeClr val="accent6"/>
                </a:solidFill>
              </a:rPr>
              <a:t> 260- AJG/2017</a:t>
            </a:r>
          </a:p>
          <a:p>
            <a:pPr algn="ctr"/>
            <a:r>
              <a:rPr lang="es-ES" sz="1000" dirty="0"/>
              <a:t>Reglamenta la Ley </a:t>
            </a:r>
            <a:r>
              <a:rPr lang="es-ES" sz="1000" dirty="0" err="1"/>
              <a:t>N°</a:t>
            </a:r>
            <a:r>
              <a:rPr lang="es-ES" sz="1000" dirty="0"/>
              <a:t> 104</a:t>
            </a:r>
            <a:endParaRPr lang="es-AR" sz="100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0DDECB3-5E32-7B17-2531-62147C3C245E}"/>
              </a:ext>
            </a:extLst>
          </p:cNvPr>
          <p:cNvSpPr txBox="1"/>
          <p:nvPr/>
        </p:nvSpPr>
        <p:spPr>
          <a:xfrm>
            <a:off x="4835236" y="2419354"/>
            <a:ext cx="1985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>
                <a:solidFill>
                  <a:schemeClr val="accent2"/>
                </a:solidFill>
              </a:rPr>
              <a:t>Normativa complementaria</a:t>
            </a:r>
          </a:p>
        </p:txBody>
      </p:sp>
      <p:sp>
        <p:nvSpPr>
          <p:cNvPr id="26" name="Flecha: hacia abajo 25">
            <a:extLst>
              <a:ext uri="{FF2B5EF4-FFF2-40B4-BE49-F238E27FC236}">
                <a16:creationId xmlns:a16="http://schemas.microsoft.com/office/drawing/2014/main" id="{0DE5CB65-8B12-8F17-2610-392E4BC43564}"/>
              </a:ext>
            </a:extLst>
          </p:cNvPr>
          <p:cNvSpPr/>
          <p:nvPr/>
        </p:nvSpPr>
        <p:spPr>
          <a:xfrm>
            <a:off x="5624945" y="3185588"/>
            <a:ext cx="323273" cy="4078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C724A48-C4B9-3C90-4CD0-2876E2C86D35}"/>
              </a:ext>
            </a:extLst>
          </p:cNvPr>
          <p:cNvSpPr txBox="1"/>
          <p:nvPr/>
        </p:nvSpPr>
        <p:spPr>
          <a:xfrm>
            <a:off x="4470401" y="837091"/>
            <a:ext cx="2706255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Constitución de la Ciudad </a:t>
            </a:r>
          </a:p>
          <a:p>
            <a:pPr algn="ctr"/>
            <a:endParaRPr lang="es-ES" sz="1400" b="1" dirty="0">
              <a:solidFill>
                <a:schemeClr val="accent6"/>
              </a:solidFill>
            </a:endParaRPr>
          </a:p>
          <a:p>
            <a:pPr algn="ctr"/>
            <a:r>
              <a:rPr lang="es-ES" sz="1400" b="1" dirty="0">
                <a:solidFill>
                  <a:schemeClr val="accent6"/>
                </a:solidFill>
              </a:rPr>
              <a:t>Garantiza en sus artículos 12 inc. 2, 53 y 105 inc. 1 el derecho de acceso a la información pública</a:t>
            </a:r>
            <a:endParaRPr lang="es-AR" sz="1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63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FA8989C-0028-820B-07C5-8901CF484F4F}"/>
              </a:ext>
            </a:extLst>
          </p:cNvPr>
          <p:cNvSpPr txBox="1"/>
          <p:nvPr/>
        </p:nvSpPr>
        <p:spPr>
          <a:xfrm>
            <a:off x="3805382" y="355400"/>
            <a:ext cx="72505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EDUCACIÓN AMBIENTAL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7E6550A-D672-8698-557F-596996DCC754}"/>
              </a:ext>
            </a:extLst>
          </p:cNvPr>
          <p:cNvSpPr txBox="1"/>
          <p:nvPr/>
        </p:nvSpPr>
        <p:spPr>
          <a:xfrm>
            <a:off x="1515918" y="1336321"/>
            <a:ext cx="9227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>
                <a:solidFill>
                  <a:schemeClr val="accent6"/>
                </a:solidFill>
              </a:rPr>
              <a:t>La antesala del acceso a la información ambiental es la educación ambiental, dado que la ciudadanía debe tener el conocimiento necesario a fin de poder interpretar de forma eficaz la información que se le brinda, y por ende garantizar su participación de forma integral.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8DA55AD-080E-F5DE-60A8-7578CA5CB696}"/>
              </a:ext>
            </a:extLst>
          </p:cNvPr>
          <p:cNvSpPr txBox="1"/>
          <p:nvPr/>
        </p:nvSpPr>
        <p:spPr>
          <a:xfrm>
            <a:off x="184727" y="2836584"/>
            <a:ext cx="331585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chemeClr val="accent2"/>
                </a:solidFill>
              </a:rPr>
              <a:t>Ley </a:t>
            </a:r>
            <a:r>
              <a:rPr lang="es-ES" dirty="0" err="1">
                <a:solidFill>
                  <a:schemeClr val="accent2"/>
                </a:solidFill>
              </a:rPr>
              <a:t>Nº</a:t>
            </a:r>
            <a:r>
              <a:rPr lang="es-ES" dirty="0">
                <a:solidFill>
                  <a:schemeClr val="accent2"/>
                </a:solidFill>
              </a:rPr>
              <a:t> </a:t>
            </a:r>
            <a:r>
              <a:rPr lang="es-AR" b="1" i="0" dirty="0">
                <a:solidFill>
                  <a:schemeClr val="accent2"/>
                </a:solidFill>
                <a:effectLst/>
                <a:latin typeface="Montserrat" panose="00000500000000000000" pitchFamily="2" charset="0"/>
              </a:rPr>
              <a:t>27621</a:t>
            </a:r>
            <a:r>
              <a:rPr lang="es-ES" dirty="0">
                <a:solidFill>
                  <a:schemeClr val="accent2"/>
                </a:solidFill>
              </a:rPr>
              <a:t> de Educación </a:t>
            </a:r>
          </a:p>
          <a:p>
            <a:pPr algn="ctr"/>
            <a:r>
              <a:rPr lang="es-ES" dirty="0">
                <a:solidFill>
                  <a:schemeClr val="accent2"/>
                </a:solidFill>
              </a:rPr>
              <a:t>Ambiental Integral</a:t>
            </a:r>
            <a:endParaRPr lang="es-AR" dirty="0">
              <a:solidFill>
                <a:schemeClr val="accent2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114D5F4-A67C-F0AD-4B04-266ED8B566C9}"/>
              </a:ext>
            </a:extLst>
          </p:cNvPr>
          <p:cNvSpPr txBox="1"/>
          <p:nvPr/>
        </p:nvSpPr>
        <p:spPr>
          <a:xfrm>
            <a:off x="4636654" y="2698084"/>
            <a:ext cx="69826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Promueve  la educación ambiental e incorporar, en cumplimiento de la legislación vigente, los nuevos paradigmas de la sostenibilidad a los ámbitos de la educación formal y no forma</a:t>
            </a:r>
            <a:endParaRPr lang="es-AR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0EDB5AC-7F48-92CC-EB30-1E294086CFD0}"/>
              </a:ext>
            </a:extLst>
          </p:cNvPr>
          <p:cNvSpPr txBox="1"/>
          <p:nvPr/>
        </p:nvSpPr>
        <p:spPr>
          <a:xfrm>
            <a:off x="371764" y="3864153"/>
            <a:ext cx="115154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La educación ambiental es transversal y subsidiaria a los 17 Objetivos de Desarrollo Sostenible propuestos por Naciones Unidas. Esto se da tanto de manera directa, como ocurre en los objetivos 1, 4, 6, 7, 11, 12 y 13, como también de forma indirecta en el resto de los objetivos o metas.</a:t>
            </a:r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4E479A-7CE7-2A6A-D340-5B2F463F439B}"/>
              </a:ext>
            </a:extLst>
          </p:cNvPr>
          <p:cNvSpPr txBox="1"/>
          <p:nvPr/>
        </p:nvSpPr>
        <p:spPr>
          <a:xfrm>
            <a:off x="397163" y="5307220"/>
            <a:ext cx="2890981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chemeClr val="accent2"/>
                </a:solidFill>
              </a:rPr>
              <a:t>Ley </a:t>
            </a:r>
            <a:r>
              <a:rPr lang="es-ES" dirty="0" err="1">
                <a:solidFill>
                  <a:schemeClr val="accent2"/>
                </a:solidFill>
              </a:rPr>
              <a:t>Nº</a:t>
            </a:r>
            <a:r>
              <a:rPr lang="es-ES" dirty="0">
                <a:solidFill>
                  <a:schemeClr val="accent2"/>
                </a:solidFill>
              </a:rPr>
              <a:t> </a:t>
            </a:r>
            <a:r>
              <a:rPr lang="es-ES" b="1" dirty="0">
                <a:solidFill>
                  <a:schemeClr val="accent2"/>
                </a:solidFill>
              </a:rPr>
              <a:t>27.592</a:t>
            </a:r>
            <a:r>
              <a:rPr lang="es-ES" dirty="0">
                <a:solidFill>
                  <a:schemeClr val="accent2"/>
                </a:solidFill>
              </a:rPr>
              <a:t> o Ley Yolanda</a:t>
            </a:r>
            <a:endParaRPr lang="es-AR" dirty="0">
              <a:solidFill>
                <a:schemeClr val="accent2"/>
              </a:solidFill>
            </a:endParaRP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62DE7C3A-1A07-271C-1118-9B216FEB06F7}"/>
              </a:ext>
            </a:extLst>
          </p:cNvPr>
          <p:cNvSpPr/>
          <p:nvPr/>
        </p:nvSpPr>
        <p:spPr>
          <a:xfrm>
            <a:off x="3722254" y="2902018"/>
            <a:ext cx="831272" cy="460018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0A53110-15B2-58DB-C613-77FC412C0277}"/>
              </a:ext>
            </a:extLst>
          </p:cNvPr>
          <p:cNvSpPr txBox="1"/>
          <p:nvPr/>
        </p:nvSpPr>
        <p:spPr>
          <a:xfrm>
            <a:off x="4063999" y="5168721"/>
            <a:ext cx="79155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Garantizar la formación integral en ambiente, con perspectiva de desarrollo sostenible y con especial énfasis en cambio climático, para las personas que se desempeñan en la función pública</a:t>
            </a:r>
            <a:endParaRPr lang="es-AR" dirty="0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086592A9-02B1-E3FD-EC34-E9823D82E454}"/>
              </a:ext>
            </a:extLst>
          </p:cNvPr>
          <p:cNvSpPr/>
          <p:nvPr/>
        </p:nvSpPr>
        <p:spPr>
          <a:xfrm>
            <a:off x="3398982" y="5398193"/>
            <a:ext cx="665017" cy="525209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9395BB40-3E46-9E38-5757-7D9FD1CB0EC8}"/>
              </a:ext>
            </a:extLst>
          </p:cNvPr>
          <p:cNvSpPr/>
          <p:nvPr/>
        </p:nvSpPr>
        <p:spPr>
          <a:xfrm>
            <a:off x="2983345" y="535709"/>
            <a:ext cx="517237" cy="800612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72A01B83-3307-6790-79FD-CCF175665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1553" y="459373"/>
            <a:ext cx="554784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42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462AB7-2DDD-33B1-CDBA-B64171421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02822" cy="690896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16397FD-D1D0-6155-E397-37138E7538D0}"/>
              </a:ext>
            </a:extLst>
          </p:cNvPr>
          <p:cNvSpPr txBox="1"/>
          <p:nvPr/>
        </p:nvSpPr>
        <p:spPr>
          <a:xfrm>
            <a:off x="3024909" y="2928035"/>
            <a:ext cx="62160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experiencia de ciencia ciudadana ambiental de los laboratorios de PNUD</a:t>
            </a: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F228EC3-F593-5EBD-DABB-6989B629972B}"/>
              </a:ext>
            </a:extLst>
          </p:cNvPr>
          <p:cNvSpPr txBox="1"/>
          <p:nvPr/>
        </p:nvSpPr>
        <p:spPr>
          <a:xfrm>
            <a:off x="-36932" y="1358374"/>
            <a:ext cx="27062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</a:rPr>
              <a:t>EXPERIENCIA </a:t>
            </a:r>
          </a:p>
          <a:p>
            <a:r>
              <a:rPr lang="es-ES" sz="2400" b="1" dirty="0">
                <a:solidFill>
                  <a:schemeClr val="bg1"/>
                </a:solidFill>
              </a:rPr>
              <a:t>DE </a:t>
            </a:r>
          </a:p>
          <a:p>
            <a:r>
              <a:rPr lang="es-ES" sz="2400" b="1" dirty="0">
                <a:solidFill>
                  <a:schemeClr val="bg1"/>
                </a:solidFill>
              </a:rPr>
              <a:t>CIENCIA CIUDADANA AMBIENTAL </a:t>
            </a:r>
          </a:p>
          <a:p>
            <a:r>
              <a:rPr lang="es-ES" sz="2400" b="1" dirty="0">
                <a:solidFill>
                  <a:schemeClr val="bg1"/>
                </a:solidFill>
              </a:rPr>
              <a:t>DE </a:t>
            </a:r>
          </a:p>
          <a:p>
            <a:r>
              <a:rPr lang="es-ES" sz="2400" b="1" dirty="0">
                <a:solidFill>
                  <a:schemeClr val="bg1"/>
                </a:solidFill>
              </a:rPr>
              <a:t>LOS LABORATORIOS </a:t>
            </a:r>
          </a:p>
          <a:p>
            <a:r>
              <a:rPr lang="es-ES" sz="2400" b="1" dirty="0">
                <a:solidFill>
                  <a:schemeClr val="bg1"/>
                </a:solidFill>
              </a:rPr>
              <a:t>DE </a:t>
            </a:r>
          </a:p>
          <a:p>
            <a:r>
              <a:rPr lang="es-ES" sz="2400" b="1" dirty="0">
                <a:solidFill>
                  <a:schemeClr val="bg1"/>
                </a:solidFill>
              </a:rPr>
              <a:t>PNUD</a:t>
            </a:r>
            <a:endParaRPr lang="es-A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033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icons with text&#10;&#10;Description automatically generated">
            <a:extLst>
              <a:ext uri="{FF2B5EF4-FFF2-40B4-BE49-F238E27FC236}">
                <a16:creationId xmlns:a16="http://schemas.microsoft.com/office/drawing/2014/main" id="{73911C1A-91B0-3D04-1F2B-860A3F963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3" y="1077837"/>
            <a:ext cx="10838154" cy="46949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12C3981-533A-87BF-2C2D-25F563DD5FAB}"/>
              </a:ext>
            </a:extLst>
          </p:cNvPr>
          <p:cNvSpPr/>
          <p:nvPr/>
        </p:nvSpPr>
        <p:spPr>
          <a:xfrm>
            <a:off x="0" y="0"/>
            <a:ext cx="12192000" cy="6214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FB3F6F-046D-32F5-B02D-B3A82E51C78D}"/>
              </a:ext>
            </a:extLst>
          </p:cNvPr>
          <p:cNvSpPr/>
          <p:nvPr/>
        </p:nvSpPr>
        <p:spPr>
          <a:xfrm>
            <a:off x="14796" y="6236563"/>
            <a:ext cx="12184602" cy="614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8295C2-2D37-5505-2338-65B2DABDB668}"/>
              </a:ext>
            </a:extLst>
          </p:cNvPr>
          <p:cNvSpPr/>
          <p:nvPr/>
        </p:nvSpPr>
        <p:spPr>
          <a:xfrm rot="-5400000">
            <a:off x="-2962924" y="3273641"/>
            <a:ext cx="6532487" cy="606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E2747D-E99B-C684-1B8C-6A61D5D6AFF3}"/>
              </a:ext>
            </a:extLst>
          </p:cNvPr>
          <p:cNvSpPr/>
          <p:nvPr/>
        </p:nvSpPr>
        <p:spPr>
          <a:xfrm rot="-5400000">
            <a:off x="8622435" y="3125680"/>
            <a:ext cx="6532487" cy="606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16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12C3981-533A-87BF-2C2D-25F563DD5FAB}"/>
              </a:ext>
            </a:extLst>
          </p:cNvPr>
          <p:cNvSpPr/>
          <p:nvPr/>
        </p:nvSpPr>
        <p:spPr>
          <a:xfrm>
            <a:off x="0" y="0"/>
            <a:ext cx="12192000" cy="6214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FB3F6F-046D-32F5-B02D-B3A82E51C78D}"/>
              </a:ext>
            </a:extLst>
          </p:cNvPr>
          <p:cNvSpPr/>
          <p:nvPr/>
        </p:nvSpPr>
        <p:spPr>
          <a:xfrm>
            <a:off x="14796" y="6236563"/>
            <a:ext cx="12184602" cy="614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8295C2-2D37-5505-2338-65B2DABDB668}"/>
              </a:ext>
            </a:extLst>
          </p:cNvPr>
          <p:cNvSpPr/>
          <p:nvPr/>
        </p:nvSpPr>
        <p:spPr>
          <a:xfrm rot="-5400000">
            <a:off x="-2962924" y="3273641"/>
            <a:ext cx="6532487" cy="606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E2747D-E99B-C684-1B8C-6A61D5D6AFF3}"/>
              </a:ext>
            </a:extLst>
          </p:cNvPr>
          <p:cNvSpPr/>
          <p:nvPr/>
        </p:nvSpPr>
        <p:spPr>
          <a:xfrm rot="-5400000">
            <a:off x="8622435" y="3125680"/>
            <a:ext cx="6532487" cy="606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33571EB-51CC-676B-8CE1-FE3E024E83F5}"/>
              </a:ext>
            </a:extLst>
          </p:cNvPr>
          <p:cNvSpPr txBox="1"/>
          <p:nvPr/>
        </p:nvSpPr>
        <p:spPr>
          <a:xfrm>
            <a:off x="1515121" y="5483700"/>
            <a:ext cx="93659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https://www.undp.org/es/argentina/publicaciones/mapeo-de-soluciones-100-iniciativas-de-ciencia-ciudadana-argentina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C17ACE34-60FE-4EB4-24FC-120E8C9F0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121" y="1118806"/>
            <a:ext cx="8367270" cy="416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52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B6741BAB-1C42-0B73-E8A9-E8577214242B}"/>
              </a:ext>
            </a:extLst>
          </p:cNvPr>
          <p:cNvSpPr txBox="1">
            <a:spLocks/>
          </p:cNvSpPr>
          <p:nvPr/>
        </p:nvSpPr>
        <p:spPr>
          <a:xfrm>
            <a:off x="1045345" y="2041747"/>
            <a:ext cx="4821195" cy="38926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Impulsa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ciencia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inclusiva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 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diversa</a:t>
            </a:r>
            <a:endParaRPr lang="en-US" sz="3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endParaRPr lang="en-US" sz="3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r>
              <a:rPr lang="es-AR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Favorece cambios de comportamientos</a:t>
            </a:r>
          </a:p>
          <a:p>
            <a:pPr algn="l"/>
            <a:endParaRPr lang="es-AR" sz="3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Representa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herramienta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 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pedagógica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innovadora</a:t>
            </a:r>
            <a:endParaRPr lang="en-US" sz="3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endParaRPr lang="en-US" sz="3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Facilita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la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adopción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de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tecnologías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diversas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 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herramientas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fáciles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de usar o 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costo-efectivas</a:t>
            </a:r>
            <a:endParaRPr lang="en-US" sz="3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endParaRPr lang="en-US" sz="1600" dirty="0">
              <a:latin typeface="Montserrat Medium"/>
            </a:endParaRPr>
          </a:p>
          <a:p>
            <a:pPr algn="l"/>
            <a:endParaRPr lang="en-US" sz="1600" dirty="0">
              <a:latin typeface="Montserrat Medium"/>
            </a:endParaRPr>
          </a:p>
          <a:p>
            <a:pPr algn="l"/>
            <a:endParaRPr lang="en-US" sz="1600" dirty="0">
              <a:latin typeface="Montserrat Medium"/>
            </a:endParaRPr>
          </a:p>
          <a:p>
            <a:pPr algn="l"/>
            <a:endParaRPr lang="en-US" sz="1600" dirty="0">
              <a:latin typeface="Montserrat Medium"/>
            </a:endParaRPr>
          </a:p>
          <a:p>
            <a:pPr algn="l"/>
            <a:endParaRPr lang="en-US" sz="1600" dirty="0">
              <a:latin typeface="Montserrat Medium"/>
            </a:endParaRPr>
          </a:p>
          <a:p>
            <a:pPr algn="l"/>
            <a:endParaRPr lang="en-US" sz="1600" dirty="0">
              <a:latin typeface="Montserrat Medium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EC2DB1A0-1CA9-AF04-0B9A-42CF2E391140}"/>
              </a:ext>
            </a:extLst>
          </p:cNvPr>
          <p:cNvSpPr txBox="1">
            <a:spLocks/>
          </p:cNvSpPr>
          <p:nvPr/>
        </p:nvSpPr>
        <p:spPr>
          <a:xfrm>
            <a:off x="838200" y="831203"/>
            <a:ext cx="10680456" cy="770709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Test Söhne Breit" panose="020B0505030202060203" pitchFamily="34" charset="77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LECCIONES</a:t>
            </a:r>
            <a:r>
              <a:rPr lang="en-US" sz="4400" dirty="0">
                <a:latin typeface="Montserrat Medium"/>
              </a:rPr>
              <a:t> </a:t>
            </a:r>
            <a:endParaRPr lang="en-US" sz="3600" dirty="0">
              <a:latin typeface="Montserrat Medium"/>
            </a:endParaRP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1C69CB10-EDF8-3C7C-8E89-AEF359BE2A55}"/>
              </a:ext>
            </a:extLst>
          </p:cNvPr>
          <p:cNvSpPr txBox="1">
            <a:spLocks/>
          </p:cNvSpPr>
          <p:nvPr/>
        </p:nvSpPr>
        <p:spPr>
          <a:xfrm>
            <a:off x="6592291" y="1961556"/>
            <a:ext cx="4821195" cy="389266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Montserrat Medium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Promueve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la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innovación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Incide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en la agenda de 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gobierno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 se pone al 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servicio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 del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activismo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presente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en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los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 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territorios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Favorece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la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gobernabilidad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 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democrática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Promueve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las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políticas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públicas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 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basadas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en 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evidencia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endParaRPr lang="en-US" sz="1600" dirty="0">
              <a:solidFill>
                <a:schemeClr val="bg1"/>
              </a:solidFill>
              <a:latin typeface="Montserrat Medium"/>
            </a:endParaRPr>
          </a:p>
          <a:p>
            <a:pPr algn="l"/>
            <a:endParaRPr lang="en-US" sz="1600" dirty="0">
              <a:latin typeface="Montserrat Medium"/>
            </a:endParaRPr>
          </a:p>
          <a:p>
            <a:pPr algn="l"/>
            <a:endParaRPr lang="en-US" sz="1600" dirty="0">
              <a:latin typeface="Montserrat Medium"/>
            </a:endParaRPr>
          </a:p>
          <a:p>
            <a:pPr algn="l"/>
            <a:endParaRPr lang="en-US" sz="1600" dirty="0">
              <a:latin typeface="Montserrat Medium"/>
            </a:endParaRPr>
          </a:p>
          <a:p>
            <a:pPr algn="l"/>
            <a:endParaRPr lang="en-US" sz="1600" dirty="0">
              <a:latin typeface="Montserrat Medium"/>
            </a:endParaRPr>
          </a:p>
          <a:p>
            <a:pPr algn="l"/>
            <a:endParaRPr lang="en-US" sz="1600" dirty="0">
              <a:latin typeface="Montserrat Medium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1CCFC2-718B-8B77-1DE3-7AC363EB58BD}"/>
              </a:ext>
            </a:extLst>
          </p:cNvPr>
          <p:cNvSpPr/>
          <p:nvPr/>
        </p:nvSpPr>
        <p:spPr>
          <a:xfrm>
            <a:off x="1" y="872970"/>
            <a:ext cx="754600" cy="761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509CFB5C-3C38-4604-D2CF-3A00EB9D914E}"/>
              </a:ext>
            </a:extLst>
          </p:cNvPr>
          <p:cNvSpPr/>
          <p:nvPr/>
        </p:nvSpPr>
        <p:spPr>
          <a:xfrm>
            <a:off x="749159" y="2124550"/>
            <a:ext cx="244135" cy="244136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3D39B5AC-13B0-D9E8-2ECE-A10DC90A7EA1}"/>
              </a:ext>
            </a:extLst>
          </p:cNvPr>
          <p:cNvSpPr/>
          <p:nvPr/>
        </p:nvSpPr>
        <p:spPr>
          <a:xfrm>
            <a:off x="6203394" y="4156643"/>
            <a:ext cx="244135" cy="244136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9280FDB-AF14-AAA9-1727-AF6B426A9D92}"/>
              </a:ext>
            </a:extLst>
          </p:cNvPr>
          <p:cNvSpPr/>
          <p:nvPr/>
        </p:nvSpPr>
        <p:spPr>
          <a:xfrm>
            <a:off x="760019" y="2995704"/>
            <a:ext cx="258932" cy="2441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CEECB14-B3A3-42A1-D38D-1419510224B6}"/>
              </a:ext>
            </a:extLst>
          </p:cNvPr>
          <p:cNvSpPr/>
          <p:nvPr/>
        </p:nvSpPr>
        <p:spPr>
          <a:xfrm>
            <a:off x="6195996" y="5232943"/>
            <a:ext cx="258932" cy="2441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E026247-838A-B1B8-CB18-B614DF62A374}"/>
              </a:ext>
            </a:extLst>
          </p:cNvPr>
          <p:cNvSpPr/>
          <p:nvPr/>
        </p:nvSpPr>
        <p:spPr>
          <a:xfrm rot="2640000">
            <a:off x="763718" y="3960992"/>
            <a:ext cx="251534" cy="2441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27002FD-3F3F-F498-2B3E-07D6C4473851}"/>
              </a:ext>
            </a:extLst>
          </p:cNvPr>
          <p:cNvSpPr/>
          <p:nvPr/>
        </p:nvSpPr>
        <p:spPr>
          <a:xfrm rot="2640000">
            <a:off x="6128667" y="2121286"/>
            <a:ext cx="251534" cy="2441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lowchart: Delay 34">
            <a:extLst>
              <a:ext uri="{FF2B5EF4-FFF2-40B4-BE49-F238E27FC236}">
                <a16:creationId xmlns:a16="http://schemas.microsoft.com/office/drawing/2014/main" id="{F4A5CD8D-360C-12C3-0929-5CF747CF7F53}"/>
              </a:ext>
            </a:extLst>
          </p:cNvPr>
          <p:cNvSpPr/>
          <p:nvPr/>
        </p:nvSpPr>
        <p:spPr>
          <a:xfrm>
            <a:off x="778514" y="5061079"/>
            <a:ext cx="221941" cy="244135"/>
          </a:xfrm>
          <a:prstGeom prst="flowChartDelay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Delay 35">
            <a:extLst>
              <a:ext uri="{FF2B5EF4-FFF2-40B4-BE49-F238E27FC236}">
                <a16:creationId xmlns:a16="http://schemas.microsoft.com/office/drawing/2014/main" id="{B85751F1-FFF4-DE56-D2A1-487ED6628E0B}"/>
              </a:ext>
            </a:extLst>
          </p:cNvPr>
          <p:cNvSpPr/>
          <p:nvPr/>
        </p:nvSpPr>
        <p:spPr>
          <a:xfrm>
            <a:off x="6195996" y="2994632"/>
            <a:ext cx="221941" cy="244135"/>
          </a:xfrm>
          <a:prstGeom prst="flowChartDelay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189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91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"/>
          <p:cNvSpPr/>
          <p:nvPr/>
        </p:nvSpPr>
        <p:spPr>
          <a:xfrm>
            <a:off x="583915" y="316854"/>
            <a:ext cx="6553200" cy="520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>
              <a:buClr>
                <a:schemeClr val="accent1"/>
              </a:buClr>
              <a:buSzPts val="2240"/>
            </a:pPr>
            <a:r>
              <a:rPr lang="es-AR" sz="4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EVOLUCIÓN HISTORICA 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123" name="Google Shape;123;p3"/>
          <p:cNvGrpSpPr/>
          <p:nvPr/>
        </p:nvGrpSpPr>
        <p:grpSpPr>
          <a:xfrm>
            <a:off x="2042268" y="1634404"/>
            <a:ext cx="6339732" cy="4156696"/>
            <a:chOff x="-233496" y="428148"/>
            <a:chExt cx="6339732" cy="4156696"/>
          </a:xfrm>
        </p:grpSpPr>
        <p:sp>
          <p:nvSpPr>
            <p:cNvPr id="124" name="Google Shape;124;p3"/>
            <p:cNvSpPr/>
            <p:nvPr/>
          </p:nvSpPr>
          <p:spPr>
            <a:xfrm>
              <a:off x="0" y="428148"/>
              <a:ext cx="6106236" cy="381639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quadBezTo>
                    <a:pt x="20000" y="40000"/>
                    <a:pt x="101250" y="15000"/>
                  </a:quadBezTo>
                  <a:lnTo>
                    <a:pt x="100194" y="0"/>
                  </a:lnTo>
                  <a:lnTo>
                    <a:pt x="120000" y="24000"/>
                  </a:lnTo>
                  <a:lnTo>
                    <a:pt x="104419" y="60000"/>
                  </a:lnTo>
                  <a:lnTo>
                    <a:pt x="103363" y="45000"/>
                  </a:lnTo>
                  <a:quadBezTo>
                    <a:pt x="30000" y="55000"/>
                    <a:pt x="0" y="120000"/>
                  </a:quadBezTo>
                  <a:close/>
                </a:path>
              </a:pathLst>
            </a:custGeom>
            <a:gradFill>
              <a:gsLst>
                <a:gs pos="0">
                  <a:srgbClr val="A4AEA4"/>
                </a:gs>
                <a:gs pos="80000">
                  <a:srgbClr val="D8E5D8"/>
                </a:gs>
                <a:gs pos="100000">
                  <a:srgbClr val="D9E6D9"/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775491" y="3094550"/>
              <a:ext cx="158762" cy="158762"/>
            </a:xfrm>
            <a:prstGeom prst="ellipse">
              <a:avLst/>
            </a:prstGeom>
            <a:gradFill>
              <a:gsLst>
                <a:gs pos="0">
                  <a:srgbClr val="7D997D"/>
                </a:gs>
                <a:gs pos="80000">
                  <a:srgbClr val="A5C9A5"/>
                </a:gs>
                <a:gs pos="100000">
                  <a:srgbClr val="A6CAA6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467436" y="3329611"/>
              <a:ext cx="1764768" cy="11029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" name="Google Shape;127;p3"/>
            <p:cNvSpPr txBox="1"/>
            <p:nvPr/>
          </p:nvSpPr>
          <p:spPr>
            <a:xfrm>
              <a:off x="-233496" y="2416331"/>
              <a:ext cx="1764900" cy="110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125" tIns="0" rIns="0" bIns="0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898E56"/>
                </a:buClr>
                <a:buSzPts val="2000"/>
              </a:pPr>
              <a:r>
                <a:rPr lang="es-MX" sz="2000" b="1" dirty="0">
                  <a:solidFill>
                    <a:srgbClr val="898E56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Derechos Humanos</a:t>
              </a:r>
              <a:endParaRPr b="1" dirty="0"/>
            </a:p>
            <a:p>
              <a:pPr>
                <a:lnSpc>
                  <a:spcPct val="90000"/>
                </a:lnSpc>
                <a:spcBef>
                  <a:spcPts val="700"/>
                </a:spcBef>
                <a:buClr>
                  <a:srgbClr val="898E56"/>
                </a:buClr>
                <a:buSzPts val="1800"/>
              </a:pPr>
              <a:r>
                <a:rPr lang="es-MX" dirty="0">
                  <a:solidFill>
                    <a:srgbClr val="898E56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1945 </a:t>
              </a:r>
              <a:endParaRPr dirty="0"/>
            </a:p>
            <a:p>
              <a:pPr>
                <a:lnSpc>
                  <a:spcPct val="90000"/>
                </a:lnSpc>
                <a:spcBef>
                  <a:spcPts val="630"/>
                </a:spcBef>
                <a:buClr>
                  <a:srgbClr val="898E56"/>
                </a:buClr>
                <a:buSzPts val="1800"/>
              </a:pPr>
              <a:r>
                <a:rPr lang="es-MX" dirty="0">
                  <a:solidFill>
                    <a:srgbClr val="898E56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Convenciones Internacionales </a:t>
              </a:r>
              <a:endParaRPr dirty="0"/>
            </a:p>
            <a:p>
              <a:pPr>
                <a:lnSpc>
                  <a:spcPct val="90000"/>
                </a:lnSpc>
                <a:spcBef>
                  <a:spcPts val="630"/>
                </a:spcBef>
                <a:buClr>
                  <a:schemeClr val="dk1"/>
                </a:buClr>
                <a:buSzPts val="1800"/>
              </a:pPr>
              <a:endParaRPr dirty="0">
                <a:solidFill>
                  <a:srgbClr val="898E56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  <a:p>
              <a:pPr>
                <a:lnSpc>
                  <a:spcPct val="90000"/>
                </a:lnSpc>
                <a:spcBef>
                  <a:spcPts val="630"/>
                </a:spcBef>
                <a:buClr>
                  <a:srgbClr val="898E56"/>
                </a:buClr>
                <a:buSzPts val="1800"/>
              </a:pPr>
              <a:r>
                <a:rPr lang="es-MX" dirty="0">
                  <a:solidFill>
                    <a:srgbClr val="898E56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 </a:t>
              </a:r>
              <a:endParaRPr dirty="0"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2176873" y="2057253"/>
              <a:ext cx="286993" cy="286993"/>
            </a:xfrm>
            <a:prstGeom prst="ellipse">
              <a:avLst/>
            </a:prstGeom>
            <a:gradFill>
              <a:gsLst>
                <a:gs pos="0">
                  <a:srgbClr val="7D997D"/>
                </a:gs>
                <a:gs pos="80000">
                  <a:srgbClr val="A5C9A5"/>
                </a:gs>
                <a:gs pos="100000">
                  <a:srgbClr val="A6CAA6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2049941" y="2432632"/>
              <a:ext cx="1465496" cy="20761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" name="Google Shape;130;p3"/>
            <p:cNvSpPr txBox="1"/>
            <p:nvPr/>
          </p:nvSpPr>
          <p:spPr>
            <a:xfrm>
              <a:off x="2049936" y="2508844"/>
              <a:ext cx="1764900" cy="20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125" tIns="0" rIns="0" bIns="0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757575"/>
                </a:buClr>
                <a:buSzPts val="2000"/>
              </a:pPr>
              <a:r>
                <a:rPr lang="es-MX" sz="2000" b="1" dirty="0">
                  <a:solidFill>
                    <a:srgbClr val="757575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Ambiente</a:t>
              </a:r>
              <a:endParaRPr b="1" dirty="0"/>
            </a:p>
            <a:p>
              <a:pPr>
                <a:lnSpc>
                  <a:spcPct val="90000"/>
                </a:lnSpc>
                <a:spcBef>
                  <a:spcPts val="700"/>
                </a:spcBef>
                <a:buClr>
                  <a:srgbClr val="757575"/>
                </a:buClr>
                <a:buSzPts val="1800"/>
              </a:pPr>
              <a:r>
                <a:rPr lang="es-MX" dirty="0">
                  <a:solidFill>
                    <a:srgbClr val="757575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Estocolmo 1972</a:t>
              </a:r>
              <a:endParaRPr dirty="0"/>
            </a:p>
            <a:p>
              <a:pPr>
                <a:lnSpc>
                  <a:spcPct val="90000"/>
                </a:lnSpc>
                <a:spcBef>
                  <a:spcPts val="630"/>
                </a:spcBef>
                <a:buClr>
                  <a:srgbClr val="757575"/>
                </a:buClr>
                <a:buSzPts val="1800"/>
              </a:pPr>
              <a:r>
                <a:rPr lang="es-MX" dirty="0">
                  <a:solidFill>
                    <a:srgbClr val="757575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Rio 1992</a:t>
              </a:r>
              <a:endParaRPr dirty="0"/>
            </a:p>
            <a:p>
              <a:pPr>
                <a:lnSpc>
                  <a:spcPct val="90000"/>
                </a:lnSpc>
                <a:spcBef>
                  <a:spcPts val="630"/>
                </a:spcBef>
                <a:buClr>
                  <a:srgbClr val="757575"/>
                </a:buClr>
                <a:buSzPts val="1800"/>
              </a:pPr>
              <a:r>
                <a:rPr lang="es-MX" dirty="0">
                  <a:solidFill>
                    <a:srgbClr val="757575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Protocolo San Salvador</a:t>
              </a:r>
              <a:r>
                <a:rPr lang="es-MX" dirty="0"/>
                <a:t> </a:t>
              </a:r>
              <a:r>
                <a:rPr lang="es-MX" dirty="0">
                  <a:solidFill>
                    <a:srgbClr val="757575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1999 </a:t>
              </a:r>
              <a:endParaRPr dirty="0"/>
            </a:p>
            <a:p>
              <a:pPr>
                <a:lnSpc>
                  <a:spcPct val="90000"/>
                </a:lnSpc>
                <a:spcBef>
                  <a:spcPts val="630"/>
                </a:spcBef>
                <a:buClr>
                  <a:schemeClr val="dk1"/>
                </a:buClr>
                <a:buSzPts val="3100"/>
              </a:pPr>
              <a:endParaRPr sz="3100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4486524" y="1274116"/>
              <a:ext cx="396905" cy="396905"/>
            </a:xfrm>
            <a:prstGeom prst="ellipse">
              <a:avLst/>
            </a:prstGeom>
            <a:gradFill>
              <a:gsLst>
                <a:gs pos="0">
                  <a:srgbClr val="7D997D"/>
                </a:gs>
                <a:gs pos="80000">
                  <a:srgbClr val="A5C9A5"/>
                </a:gs>
                <a:gs pos="100000">
                  <a:srgbClr val="A6CAA6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3720915" y="1910256"/>
              <a:ext cx="1928124" cy="1988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" name="Google Shape;133;p3"/>
            <p:cNvSpPr txBox="1"/>
            <p:nvPr/>
          </p:nvSpPr>
          <p:spPr>
            <a:xfrm>
              <a:off x="3814836" y="2028340"/>
              <a:ext cx="1928100" cy="198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0300" tIns="0" rIns="0" bIns="0" anchor="t" anchorCtr="0">
              <a:noAutofit/>
            </a:bodyPr>
            <a:lstStyle/>
            <a:p>
              <a:pPr>
                <a:lnSpc>
                  <a:spcPct val="90000"/>
                </a:lnSpc>
                <a:buClr>
                  <a:srgbClr val="757575"/>
                </a:buClr>
                <a:buSzPts val="2000"/>
              </a:pPr>
              <a:r>
                <a:rPr lang="es-MX" sz="2000" b="1" dirty="0">
                  <a:solidFill>
                    <a:srgbClr val="898E56"/>
                  </a:solidFill>
                  <a:latin typeface="Libre Franklin"/>
                  <a:sym typeface="Trebuchet MS"/>
                </a:rPr>
                <a:t>Desarrollo Sostenible </a:t>
              </a:r>
              <a:endParaRPr sz="2000" b="1" dirty="0">
                <a:solidFill>
                  <a:srgbClr val="898E56"/>
                </a:solidFill>
                <a:latin typeface="Libre Franklin"/>
              </a:endParaRPr>
            </a:p>
            <a:p>
              <a:pPr>
                <a:lnSpc>
                  <a:spcPct val="90000"/>
                </a:lnSpc>
                <a:spcBef>
                  <a:spcPts val="700"/>
                </a:spcBef>
                <a:buClr>
                  <a:srgbClr val="757575"/>
                </a:buClr>
                <a:buSzPts val="1800"/>
              </a:pPr>
              <a:r>
                <a:rPr lang="es-MX" dirty="0">
                  <a:solidFill>
                    <a:srgbClr val="898E56"/>
                  </a:solidFill>
                  <a:latin typeface="Libre Franklin"/>
                  <a:sym typeface="Trebuchet MS"/>
                </a:rPr>
                <a:t>Desarrollo del Milenio 2000</a:t>
              </a:r>
              <a:endParaRPr dirty="0">
                <a:solidFill>
                  <a:srgbClr val="898E56"/>
                </a:solidFill>
                <a:latin typeface="Libre Franklin"/>
              </a:endParaRPr>
            </a:p>
            <a:p>
              <a:pPr>
                <a:lnSpc>
                  <a:spcPct val="90000"/>
                </a:lnSpc>
                <a:spcBef>
                  <a:spcPts val="630"/>
                </a:spcBef>
                <a:buClr>
                  <a:srgbClr val="757575"/>
                </a:buClr>
                <a:buSzPts val="1800"/>
              </a:pPr>
              <a:r>
                <a:rPr lang="es-MX" dirty="0" err="1">
                  <a:solidFill>
                    <a:srgbClr val="898E56"/>
                  </a:solidFill>
                  <a:latin typeface="Libre Franklin"/>
                  <a:sym typeface="Trebuchet MS"/>
                </a:rPr>
                <a:t>Johanesburgo</a:t>
              </a:r>
              <a:r>
                <a:rPr lang="es-MX" dirty="0">
                  <a:solidFill>
                    <a:srgbClr val="898E56"/>
                  </a:solidFill>
                  <a:latin typeface="Libre Franklin"/>
                  <a:sym typeface="Trebuchet MS"/>
                </a:rPr>
                <a:t> 2002</a:t>
              </a:r>
              <a:endParaRPr dirty="0">
                <a:solidFill>
                  <a:srgbClr val="898E56"/>
                </a:solidFill>
                <a:latin typeface="Libre Franklin"/>
              </a:endParaRPr>
            </a:p>
            <a:p>
              <a:pPr>
                <a:lnSpc>
                  <a:spcPct val="90000"/>
                </a:lnSpc>
                <a:spcBef>
                  <a:spcPts val="630"/>
                </a:spcBef>
                <a:buClr>
                  <a:srgbClr val="757575"/>
                </a:buClr>
                <a:buSzPts val="1800"/>
              </a:pPr>
              <a:r>
                <a:rPr lang="es-MX" dirty="0">
                  <a:solidFill>
                    <a:srgbClr val="898E56"/>
                  </a:solidFill>
                  <a:latin typeface="Libre Franklin"/>
                  <a:sym typeface="Trebuchet MS"/>
                </a:rPr>
                <a:t>Rio + 20 2012</a:t>
              </a:r>
              <a:endParaRPr dirty="0">
                <a:solidFill>
                  <a:srgbClr val="898E56"/>
                </a:solidFill>
                <a:latin typeface="Libre Franklin"/>
              </a:endParaRPr>
            </a:p>
            <a:p>
              <a:pPr>
                <a:lnSpc>
                  <a:spcPct val="90000"/>
                </a:lnSpc>
                <a:spcBef>
                  <a:spcPts val="630"/>
                </a:spcBef>
                <a:buClr>
                  <a:srgbClr val="757575"/>
                </a:buClr>
                <a:buSzPts val="1800"/>
              </a:pPr>
              <a:r>
                <a:rPr lang="es-MX" dirty="0">
                  <a:solidFill>
                    <a:srgbClr val="898E56"/>
                  </a:solidFill>
                  <a:latin typeface="Libre Franklin"/>
                  <a:sym typeface="Trebuchet MS"/>
                </a:rPr>
                <a:t>ODS  2015</a:t>
              </a:r>
              <a:endParaRPr dirty="0">
                <a:solidFill>
                  <a:srgbClr val="898E56"/>
                </a:solidFill>
                <a:latin typeface="Libre Franklin"/>
              </a:endParaRPr>
            </a:p>
            <a:p>
              <a:pPr>
                <a:lnSpc>
                  <a:spcPct val="90000"/>
                </a:lnSpc>
                <a:spcBef>
                  <a:spcPts val="630"/>
                </a:spcBef>
                <a:buClr>
                  <a:srgbClr val="757575"/>
                </a:buClr>
                <a:buSzPts val="1800"/>
              </a:pPr>
              <a:r>
                <a:rPr lang="es-MX" dirty="0">
                  <a:solidFill>
                    <a:srgbClr val="898E56"/>
                  </a:solidFill>
                  <a:latin typeface="Libre Franklin"/>
                  <a:sym typeface="Trebuchet MS"/>
                </a:rPr>
                <a:t>Agenda 2030</a:t>
              </a:r>
              <a:endParaRPr dirty="0">
                <a:solidFill>
                  <a:srgbClr val="898E56"/>
                </a:solidFill>
                <a:latin typeface="Libre Franklin"/>
              </a:endParaRPr>
            </a:p>
          </p:txBody>
        </p:sp>
      </p:grpSp>
      <p:sp>
        <p:nvSpPr>
          <p:cNvPr id="134" name="Google Shape;134;p3"/>
          <p:cNvSpPr txBox="1"/>
          <p:nvPr/>
        </p:nvSpPr>
        <p:spPr>
          <a:xfrm>
            <a:off x="-5647" y="1252750"/>
            <a:ext cx="4038600" cy="964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00050" lvl="1">
              <a:buClr>
                <a:schemeClr val="accent1"/>
              </a:buClr>
              <a:buSzPts val="1760"/>
            </a:pPr>
            <a:r>
              <a:rPr lang="es-MX" sz="2800" b="1" dirty="0">
                <a:solidFill>
                  <a:srgbClr val="898E56"/>
                </a:solidFill>
                <a:latin typeface="Libre Franklin"/>
                <a:sym typeface="Libre Franklin"/>
              </a:rPr>
              <a:t>Derechos Humanos y Desarrollo Sostenible</a:t>
            </a:r>
            <a:endParaRPr sz="2800" b="1" dirty="0">
              <a:solidFill>
                <a:srgbClr val="898E56"/>
              </a:solidFill>
              <a:latin typeface="Libre Franklin"/>
            </a:endParaRPr>
          </a:p>
          <a:p>
            <a:pPr marL="400050" lvl="1">
              <a:spcBef>
                <a:spcPts val="600"/>
              </a:spcBef>
              <a:buClr>
                <a:schemeClr val="accent1"/>
              </a:buClr>
              <a:buSzPts val="1760"/>
            </a:pPr>
            <a:endParaRPr sz="2200" dirty="0">
              <a:solidFill>
                <a:srgbClr val="92D050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86C4DF9-6E80-E417-84A9-DD0D25091569}"/>
              </a:ext>
            </a:extLst>
          </p:cNvPr>
          <p:cNvSpPr txBox="1"/>
          <p:nvPr/>
        </p:nvSpPr>
        <p:spPr>
          <a:xfrm>
            <a:off x="1113281" y="2666321"/>
            <a:ext cx="34900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757575"/>
                </a:solidFill>
                <a:latin typeface="Trebuchet MS"/>
              </a:rPr>
              <a:t>A partir de Rio 92: el concepto de Gobernanza ambiental va virando hacia el de Gobernanza para el Desarrollo Sostenible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CDE8948-91DD-57F4-486F-FDD6CE99A256}"/>
              </a:ext>
            </a:extLst>
          </p:cNvPr>
          <p:cNvSpPr txBox="1"/>
          <p:nvPr/>
        </p:nvSpPr>
        <p:spPr>
          <a:xfrm>
            <a:off x="2590911" y="5323327"/>
            <a:ext cx="3181182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dirty="0">
                <a:solidFill>
                  <a:srgbClr val="757575"/>
                </a:solidFill>
                <a:latin typeface="Trebuchet MS"/>
              </a:rPr>
              <a:t>Protocolo de San Salvador de la Convención Americana: </a:t>
            </a:r>
          </a:p>
          <a:p>
            <a:pPr algn="ctr"/>
            <a:r>
              <a:rPr lang="es-ES" sz="1100" dirty="0">
                <a:solidFill>
                  <a:srgbClr val="757575"/>
                </a:solidFill>
                <a:latin typeface="Trebuchet MS"/>
              </a:rPr>
              <a:t>Art. 11: 1. Toda persona tiene derecho a </a:t>
            </a:r>
            <a:r>
              <a:rPr lang="es-ES" sz="1100" dirty="0" err="1">
                <a:solidFill>
                  <a:srgbClr val="757575"/>
                </a:solidFill>
                <a:latin typeface="Trebuchet MS"/>
              </a:rPr>
              <a:t>a</a:t>
            </a:r>
            <a:r>
              <a:rPr lang="es-ES" sz="1100" dirty="0">
                <a:solidFill>
                  <a:srgbClr val="757575"/>
                </a:solidFill>
                <a:latin typeface="Trebuchet MS"/>
              </a:rPr>
              <a:t> vivir en un medio ambiente sano y a contar con servicios públicos básicos. 2. Los Estados partes promoverán la protección, preservación y mejora del Medio ambiente.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1A42429-61A4-14EF-6D20-447065244FAC}"/>
              </a:ext>
            </a:extLst>
          </p:cNvPr>
          <p:cNvSpPr txBox="1"/>
          <p:nvPr/>
        </p:nvSpPr>
        <p:spPr>
          <a:xfrm>
            <a:off x="8475921" y="3622587"/>
            <a:ext cx="304726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dirty="0">
                <a:solidFill>
                  <a:srgbClr val="757575"/>
                </a:solidFill>
                <a:latin typeface="Trebuchet MS"/>
              </a:rPr>
              <a:t>En Rio + 20  se iniciaron dos líneas de procesos de interés global y regional  </a:t>
            </a:r>
          </a:p>
          <a:p>
            <a:pPr algn="ctr"/>
            <a:endParaRPr lang="es-ES" sz="1100" dirty="0">
              <a:solidFill>
                <a:srgbClr val="757575"/>
              </a:solidFill>
              <a:latin typeface="Trebuchet MS"/>
            </a:endParaRPr>
          </a:p>
          <a:p>
            <a:pPr algn="ctr"/>
            <a:r>
              <a:rPr lang="es-ES" sz="1100" dirty="0">
                <a:solidFill>
                  <a:srgbClr val="757575"/>
                </a:solidFill>
                <a:latin typeface="Trebuchet MS"/>
              </a:rPr>
              <a:t>1) Comité Intergubernamental de Expertos para la construcción de los Objetivos de Desarrollo Sostenible/ Agenda 2030 y para su financiamiento </a:t>
            </a:r>
          </a:p>
          <a:p>
            <a:pPr algn="ctr"/>
            <a:endParaRPr lang="es-ES" sz="1100" dirty="0">
              <a:solidFill>
                <a:srgbClr val="757575"/>
              </a:solidFill>
              <a:latin typeface="Trebuchet MS"/>
            </a:endParaRPr>
          </a:p>
          <a:p>
            <a:pPr algn="ctr"/>
            <a:endParaRPr lang="es-ES" sz="2000" b="1" dirty="0">
              <a:solidFill>
                <a:schemeClr val="accent2">
                  <a:lumMod val="75000"/>
                </a:schemeClr>
              </a:solidFill>
              <a:latin typeface="Libre Franklin"/>
            </a:endParaRPr>
          </a:p>
          <a:p>
            <a:pPr algn="ctr"/>
            <a:r>
              <a:rPr lang="es-ES" sz="2000" b="1" dirty="0">
                <a:solidFill>
                  <a:schemeClr val="accent2">
                    <a:lumMod val="75000"/>
                  </a:schemeClr>
                </a:solidFill>
                <a:latin typeface="Libre Franklin"/>
              </a:rPr>
              <a:t>2) Acuerdo Regional de Escazú</a:t>
            </a:r>
          </a:p>
        </p:txBody>
      </p:sp>
      <p:cxnSp>
        <p:nvCxnSpPr>
          <p:cNvPr id="8" name="Conector: angular 7">
            <a:extLst>
              <a:ext uri="{FF2B5EF4-FFF2-40B4-BE49-F238E27FC236}">
                <a16:creationId xmlns:a16="http://schemas.microsoft.com/office/drawing/2014/main" id="{5E73F760-B351-FBA9-81B1-377B3921F56B}"/>
              </a:ext>
            </a:extLst>
          </p:cNvPr>
          <p:cNvCxnSpPr/>
          <p:nvPr/>
        </p:nvCxnSpPr>
        <p:spPr>
          <a:xfrm flipV="1">
            <a:off x="7773220" y="4110961"/>
            <a:ext cx="1074198" cy="994450"/>
          </a:xfrm>
          <a:prstGeom prst="bentConnector3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: angular 9">
            <a:extLst>
              <a:ext uri="{FF2B5EF4-FFF2-40B4-BE49-F238E27FC236}">
                <a16:creationId xmlns:a16="http://schemas.microsoft.com/office/drawing/2014/main" id="{A69BE8D7-32FD-5696-B7BD-71DEDAC26011}"/>
              </a:ext>
            </a:extLst>
          </p:cNvPr>
          <p:cNvCxnSpPr/>
          <p:nvPr/>
        </p:nvCxnSpPr>
        <p:spPr>
          <a:xfrm rot="16200000" flipV="1">
            <a:off x="3454052" y="3587915"/>
            <a:ext cx="1343056" cy="400250"/>
          </a:xfrm>
          <a:prstGeom prst="bentConnector3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: angular 11">
            <a:extLst>
              <a:ext uri="{FF2B5EF4-FFF2-40B4-BE49-F238E27FC236}">
                <a16:creationId xmlns:a16="http://schemas.microsoft.com/office/drawing/2014/main" id="{A6CB4D3B-3FC0-C3B2-5418-DB37E41A6CEB}"/>
              </a:ext>
            </a:extLst>
          </p:cNvPr>
          <p:cNvCxnSpPr/>
          <p:nvPr/>
        </p:nvCxnSpPr>
        <p:spPr>
          <a:xfrm rot="5400000">
            <a:off x="3962351" y="4959977"/>
            <a:ext cx="400345" cy="326355"/>
          </a:xfrm>
          <a:prstGeom prst="bentConnector3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:a16="http://schemas.microsoft.com/office/drawing/2014/main" id="{8C6FA738-6E6A-7EEE-4CC7-DF1A1AF41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205" y="2840804"/>
            <a:ext cx="371888" cy="37188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7A90AB58-684F-A773-D3C5-4EE36CFD71B9}"/>
              </a:ext>
            </a:extLst>
          </p:cNvPr>
          <p:cNvSpPr txBox="1"/>
          <p:nvPr/>
        </p:nvSpPr>
        <p:spPr>
          <a:xfrm>
            <a:off x="3763699" y="2073438"/>
            <a:ext cx="32909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757575"/>
                </a:solidFill>
                <a:latin typeface="Trebuchet MS"/>
              </a:rPr>
              <a:t>Un Nuevo Paradigma Global - Año 2015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C598FC63-D952-DDF2-9DF7-5D8D1582F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648" y="633283"/>
            <a:ext cx="1584838" cy="90776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C3735C17-CA6A-F26D-EEB2-2D398A4F8C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5528" y="332054"/>
            <a:ext cx="2163779" cy="166933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459C9766-7CF8-B706-40AC-5EA9F21E64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8077" y="1899366"/>
            <a:ext cx="1031230" cy="1124327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1FBD70C-4051-1E3D-5E29-2AEE866ED2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1048" y="1598252"/>
            <a:ext cx="2323527" cy="864663"/>
          </a:xfrm>
          <a:prstGeom prst="rect">
            <a:avLst/>
          </a:prstGeom>
        </p:spPr>
      </p:pic>
      <p:cxnSp>
        <p:nvCxnSpPr>
          <p:cNvPr id="29" name="Conector: angular 28">
            <a:extLst>
              <a:ext uri="{FF2B5EF4-FFF2-40B4-BE49-F238E27FC236}">
                <a16:creationId xmlns:a16="http://schemas.microsoft.com/office/drawing/2014/main" id="{4F7D7BED-389E-EB07-AB12-7EFAE76C91FA}"/>
              </a:ext>
            </a:extLst>
          </p:cNvPr>
          <p:cNvCxnSpPr/>
          <p:nvPr/>
        </p:nvCxnSpPr>
        <p:spPr>
          <a:xfrm flipV="1">
            <a:off x="5208150" y="1252750"/>
            <a:ext cx="788529" cy="777833"/>
          </a:xfrm>
          <a:prstGeom prst="bentConnector3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ipse 2">
            <a:extLst>
              <a:ext uri="{FF2B5EF4-FFF2-40B4-BE49-F238E27FC236}">
                <a16:creationId xmlns:a16="http://schemas.microsoft.com/office/drawing/2014/main" id="{518CAD28-6072-58E7-3A69-502E26DAD838}"/>
              </a:ext>
            </a:extLst>
          </p:cNvPr>
          <p:cNvSpPr/>
          <p:nvPr/>
        </p:nvSpPr>
        <p:spPr>
          <a:xfrm>
            <a:off x="8360494" y="4915538"/>
            <a:ext cx="3278114" cy="1334734"/>
          </a:xfrm>
          <a:prstGeom prst="ellipse">
            <a:avLst/>
          </a:prstGeom>
          <a:noFill/>
          <a:ln w="57150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>
            <a:spLocks noGrp="1"/>
          </p:cNvSpPr>
          <p:nvPr>
            <p:ph type="sldNum" idx="12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25" tIns="9125" rIns="9125" bIns="91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s-ES" smtClean="0"/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t>3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"/>
          <p:cNvSpPr/>
          <p:nvPr/>
        </p:nvSpPr>
        <p:spPr>
          <a:xfrm>
            <a:off x="2963822" y="1832345"/>
            <a:ext cx="4767943" cy="4284618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BCBF96"/>
              </a:gs>
              <a:gs pos="8000">
                <a:srgbClr val="BCBF96"/>
              </a:gs>
              <a:gs pos="100000">
                <a:srgbClr val="57B6F7"/>
              </a:gs>
            </a:gsLst>
            <a:lin ang="6600000" scaled="0"/>
          </a:gradFill>
          <a:ln w="25400" cap="flat" cmpd="sng">
            <a:solidFill>
              <a:srgbClr val="5376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5" name="Google Shape;125;p3"/>
          <p:cNvSpPr/>
          <p:nvPr/>
        </p:nvSpPr>
        <p:spPr>
          <a:xfrm>
            <a:off x="67475" y="671800"/>
            <a:ext cx="11133909" cy="45719"/>
          </a:xfrm>
          <a:prstGeom prst="rect">
            <a:avLst/>
          </a:prstGeom>
          <a:solidFill>
            <a:srgbClr val="C5DAC7"/>
          </a:solidFill>
          <a:ln w="25400" cap="flat" cmpd="sng">
            <a:solidFill>
              <a:srgbClr val="C5DA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313508" y="176121"/>
            <a:ext cx="978408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s-ES" sz="2200" b="1" i="0" u="none" strike="noStrike" cap="none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 Rounded"/>
                <a:ea typeface="Arial Rounded"/>
                <a:cs typeface="Arial Rounded"/>
                <a:sym typeface="Arial Rounded"/>
              </a:rPr>
              <a:t>TRES PILARES BÁSICOS DE PRINCIPIO 10 </a:t>
            </a:r>
            <a:endParaRPr sz="1400" b="0" i="0" u="none" strike="noStrike" cap="none" dirty="0">
              <a:solidFill>
                <a:schemeClr val="accent6">
                  <a:lumMod val="60000"/>
                  <a:lumOff val="4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4636517" y="3835275"/>
            <a:ext cx="18288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b="1" i="0" u="none" strike="noStrike" cap="none" dirty="0">
                <a:solidFill>
                  <a:schemeClr val="bg1"/>
                </a:solidFill>
                <a:latin typeface="Arial Rounded"/>
                <a:ea typeface="Arial Rounded"/>
                <a:cs typeface="Arial Rounded"/>
                <a:sym typeface="Arial Rounded"/>
              </a:rPr>
              <a:t>PRINCIPIO 10</a:t>
            </a:r>
            <a:endParaRPr sz="1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4206144" y="1124459"/>
            <a:ext cx="261257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b="1" i="0" u="none" strike="noStrike" cap="none" dirty="0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PARTICIPACIÓN CIUDADANA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706001" y="5645031"/>
            <a:ext cx="261257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b="1" i="0" u="none" strike="noStrike" cap="none" dirty="0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INFORMACIÓN PÚBLICA AMBIENTAL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7188252" y="5618935"/>
            <a:ext cx="261257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b="1" i="0" u="none" strike="noStrike" cap="none" dirty="0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JUSTICIA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b="1" i="0" u="none" strike="noStrike" cap="none" dirty="0">
                <a:solidFill>
                  <a:schemeClr val="accent1"/>
                </a:solidFill>
                <a:latin typeface="Arial Rounded"/>
                <a:ea typeface="Arial Rounded"/>
                <a:cs typeface="Arial Rounded"/>
                <a:sym typeface="Arial Rounded"/>
              </a:rPr>
              <a:t>AMBIENTAL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50;p14">
            <a:extLst>
              <a:ext uri="{FF2B5EF4-FFF2-40B4-BE49-F238E27FC236}">
                <a16:creationId xmlns:a16="http://schemas.microsoft.com/office/drawing/2014/main" id="{11DEB499-BE5B-FF83-DB93-9EFFA0D59BA1}"/>
              </a:ext>
            </a:extLst>
          </p:cNvPr>
          <p:cNvSpPr txBox="1"/>
          <p:nvPr/>
        </p:nvSpPr>
        <p:spPr>
          <a:xfrm>
            <a:off x="515887" y="2450321"/>
            <a:ext cx="2612572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2800" b="1" dirty="0">
                <a:solidFill>
                  <a:schemeClr val="accent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Acuerdo de Escazú, Costa Rica, 2018</a:t>
            </a:r>
            <a:endParaRPr sz="2800" dirty="0">
              <a:solidFill>
                <a:schemeClr val="accent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9FBC799-09C4-256B-6958-744518348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774" y="1211784"/>
            <a:ext cx="3402520" cy="44344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CED47D3-3555-D7F5-C198-E4DE2B6A253D}"/>
              </a:ext>
            </a:extLst>
          </p:cNvPr>
          <p:cNvSpPr txBox="1"/>
          <p:nvPr/>
        </p:nvSpPr>
        <p:spPr>
          <a:xfrm>
            <a:off x="233039" y="1091356"/>
            <a:ext cx="609452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schemeClr val="accent6"/>
                </a:solidFill>
                <a:latin typeface="Libre Franklin"/>
              </a:rPr>
              <a:t>Acuerdo Regional sobre el Acceso a la Información, la Participación Pública y el Acceso a la Justicia en Asuntos Ambientales en América Latina y el Caribe.</a:t>
            </a:r>
            <a:endParaRPr lang="es-AR" sz="2800" b="1" dirty="0">
              <a:solidFill>
                <a:schemeClr val="accent6"/>
              </a:solidFill>
              <a:latin typeface="Libre Franklin"/>
            </a:endParaRPr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97318C1A-FFD0-7FBE-096D-75E62B58B78D}"/>
              </a:ext>
            </a:extLst>
          </p:cNvPr>
          <p:cNvSpPr/>
          <p:nvPr/>
        </p:nvSpPr>
        <p:spPr>
          <a:xfrm>
            <a:off x="6498454" y="1846318"/>
            <a:ext cx="1083076" cy="73684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FC617DA-8E16-5E9F-5CB2-265B8D92104A}"/>
              </a:ext>
            </a:extLst>
          </p:cNvPr>
          <p:cNvSpPr txBox="1"/>
          <p:nvPr/>
        </p:nvSpPr>
        <p:spPr>
          <a:xfrm>
            <a:off x="7927759" y="1936833"/>
            <a:ext cx="36021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Argentina lo aprobó en 2020 mediante la Ley N º 27.566</a:t>
            </a:r>
            <a:endParaRPr lang="es-AR" b="1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2F7D973B-498B-1D85-70C0-E76B676DEFBC}"/>
              </a:ext>
            </a:extLst>
          </p:cNvPr>
          <p:cNvSpPr/>
          <p:nvPr/>
        </p:nvSpPr>
        <p:spPr>
          <a:xfrm>
            <a:off x="7752425" y="1366923"/>
            <a:ext cx="4099264" cy="1695635"/>
          </a:xfrm>
          <a:prstGeom prst="ellipse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24C151F-11A5-3E9A-A81B-9449C9E13993}"/>
              </a:ext>
            </a:extLst>
          </p:cNvPr>
          <p:cNvSpPr txBox="1"/>
          <p:nvPr/>
        </p:nvSpPr>
        <p:spPr>
          <a:xfrm>
            <a:off x="1661630" y="3383563"/>
            <a:ext cx="982119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Tiene como objetivo garantizar la implementación plena y efectiva de los derechos a:</a:t>
            </a:r>
          </a:p>
          <a:p>
            <a:r>
              <a:rPr lang="es-ES" b="1" dirty="0"/>
              <a:t>- el acceso a la información ambiental,</a:t>
            </a:r>
          </a:p>
          <a:p>
            <a:r>
              <a:rPr lang="es-ES" b="1" dirty="0"/>
              <a:t>- la participación pública en los procesos de toma de decisiones ambientales</a:t>
            </a:r>
          </a:p>
          <a:p>
            <a:r>
              <a:rPr lang="es-ES" b="1" dirty="0"/>
              <a:t>- el acceso a la justicia en asuntos ambientales.</a:t>
            </a:r>
          </a:p>
          <a:p>
            <a:r>
              <a:rPr lang="es-ES" b="1" dirty="0"/>
              <a:t>- La protección a defensores ambientales</a:t>
            </a:r>
          </a:p>
          <a:p>
            <a:endParaRPr lang="es-ES" b="1" dirty="0"/>
          </a:p>
          <a:p>
            <a:r>
              <a:rPr lang="es-ES" b="1" dirty="0"/>
              <a:t>También promueve la formación de autoridades y equipos de gobierno, la sensibilización ciudadana y la cooperación entre los países.</a:t>
            </a:r>
          </a:p>
          <a:p>
            <a:endParaRPr lang="es-ES" b="1" dirty="0"/>
          </a:p>
        </p:txBody>
      </p:sp>
      <p:sp>
        <p:nvSpPr>
          <p:cNvPr id="10" name="Globo: flecha hacia abajo 9">
            <a:extLst>
              <a:ext uri="{FF2B5EF4-FFF2-40B4-BE49-F238E27FC236}">
                <a16:creationId xmlns:a16="http://schemas.microsoft.com/office/drawing/2014/main" id="{8252965A-71ED-98C9-2357-2B4E6D2E5FEE}"/>
              </a:ext>
            </a:extLst>
          </p:cNvPr>
          <p:cNvSpPr/>
          <p:nvPr/>
        </p:nvSpPr>
        <p:spPr>
          <a:xfrm rot="16200000">
            <a:off x="-296352" y="4405209"/>
            <a:ext cx="2934190" cy="981773"/>
          </a:xfrm>
          <a:prstGeom prst="downArrowCallou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4FB460B-A0FA-0E70-28BE-8A38F081851C}"/>
              </a:ext>
            </a:extLst>
          </p:cNvPr>
          <p:cNvSpPr txBox="1"/>
          <p:nvPr/>
        </p:nvSpPr>
        <p:spPr>
          <a:xfrm>
            <a:off x="1508826" y="5691157"/>
            <a:ext cx="9973995" cy="646331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6"/>
                </a:solidFill>
              </a:rPr>
              <a:t>Todo esto contribuye a la protección del derecho humano de cada persona, a vivir en un ambiente sano y a su desarrollo sostenible.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EA4C9E3-B270-4AC0-C50B-F3CBF2437905}"/>
              </a:ext>
            </a:extLst>
          </p:cNvPr>
          <p:cNvSpPr txBox="1"/>
          <p:nvPr/>
        </p:nvSpPr>
        <p:spPr>
          <a:xfrm>
            <a:off x="1344540" y="214921"/>
            <a:ext cx="99660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¿QUÉ REGULA EL ACUERDO?</a:t>
            </a:r>
          </a:p>
        </p:txBody>
      </p:sp>
    </p:spTree>
    <p:extLst>
      <p:ext uri="{BB962C8B-B14F-4D97-AF65-F5344CB8AC3E}">
        <p14:creationId xmlns:p14="http://schemas.microsoft.com/office/powerpoint/2010/main" val="3692531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1"/>
          <p:cNvSpPr>
            <a:spLocks noGrp="1"/>
          </p:cNvSpPr>
          <p:nvPr>
            <p:ph type="sldNum" idx="12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25" tIns="9125" rIns="9125" bIns="91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s-ES" smtClean="0"/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t>5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1"/>
          <p:cNvSpPr txBox="1"/>
          <p:nvPr/>
        </p:nvSpPr>
        <p:spPr>
          <a:xfrm>
            <a:off x="326571" y="152287"/>
            <a:ext cx="9784080" cy="92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None/>
            </a:pPr>
            <a:r>
              <a:rPr lang="es-E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 Rounded"/>
              </a:rPr>
              <a:t>CONTENIDO DEL ACUERDO REGIONAL PRINCIPIO 10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290" name="Google Shape;290;p11"/>
          <p:cNvGrpSpPr/>
          <p:nvPr/>
        </p:nvGrpSpPr>
        <p:grpSpPr>
          <a:xfrm>
            <a:off x="-2929554" y="-42473"/>
            <a:ext cx="14099240" cy="7158838"/>
            <a:chOff x="-6009634" y="-920178"/>
            <a:chExt cx="14099240" cy="7158838"/>
          </a:xfrm>
        </p:grpSpPr>
        <p:sp>
          <p:nvSpPr>
            <p:cNvPr id="291" name="Google Shape;291;p11"/>
            <p:cNvSpPr/>
            <p:nvPr/>
          </p:nvSpPr>
          <p:spPr>
            <a:xfrm>
              <a:off x="-6009634" y="-920178"/>
              <a:ext cx="7158838" cy="7158838"/>
            </a:xfrm>
            <a:prstGeom prst="blockArc">
              <a:avLst>
                <a:gd name="adj1" fmla="val 18900000"/>
                <a:gd name="adj2" fmla="val 2700000"/>
                <a:gd name="adj3" fmla="val 302"/>
              </a:avLst>
            </a:prstGeom>
            <a:noFill/>
            <a:ln w="25400" cap="flat" cmpd="sng">
              <a:solidFill>
                <a:srgbClr val="89AF8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431446" y="145798"/>
              <a:ext cx="7658160" cy="640870"/>
            </a:xfrm>
            <a:prstGeom prst="rect">
              <a:avLst/>
            </a:prstGeom>
            <a:solidFill>
              <a:srgbClr val="53765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1"/>
            <p:cNvSpPr txBox="1"/>
            <p:nvPr/>
          </p:nvSpPr>
          <p:spPr>
            <a:xfrm>
              <a:off x="431446" y="145798"/>
              <a:ext cx="7658160" cy="6408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ibre Franklin"/>
                <a:buNone/>
              </a:pPr>
              <a:r>
                <a:rPr lang="es-ES" sz="18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Estado es garante del derecho de acceso del público a información bajo su poder, control o custodia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71001" y="181360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5376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810802" y="967218"/>
              <a:ext cx="7220449" cy="483343"/>
            </a:xfrm>
            <a:prstGeom prst="rect">
              <a:avLst/>
            </a:prstGeom>
            <a:solidFill>
              <a:srgbClr val="6B966E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1"/>
            <p:cNvSpPr txBox="1"/>
            <p:nvPr/>
          </p:nvSpPr>
          <p:spPr>
            <a:xfrm>
              <a:off x="810802" y="967218"/>
              <a:ext cx="7220449" cy="483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66025" rIns="66025" bIns="660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Libre Franklin"/>
                <a:buNone/>
              </a:pPr>
              <a:r>
                <a:rPr lang="es-ES" sz="26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Alcance del derecho de acceso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508712" y="906801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6B96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1050665" y="1692127"/>
              <a:ext cx="6980586" cy="483343"/>
            </a:xfrm>
            <a:prstGeom prst="rect">
              <a:avLst/>
            </a:prstGeom>
            <a:solidFill>
              <a:srgbClr val="8FAE9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1"/>
            <p:cNvSpPr txBox="1"/>
            <p:nvPr/>
          </p:nvSpPr>
          <p:spPr>
            <a:xfrm>
              <a:off x="1050665" y="1692127"/>
              <a:ext cx="6980586" cy="483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Acceso de personas o grupos vulnerables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748576" y="1631709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8FAE9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1127252" y="2417568"/>
              <a:ext cx="6904000" cy="483343"/>
            </a:xfrm>
            <a:prstGeom prst="rect">
              <a:avLst/>
            </a:prstGeom>
            <a:solidFill>
              <a:srgbClr val="B1C5B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1"/>
            <p:cNvSpPr txBox="1"/>
            <p:nvPr/>
          </p:nvSpPr>
          <p:spPr>
            <a:xfrm>
              <a:off x="1127252" y="2417568"/>
              <a:ext cx="6904000" cy="483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Condiciones para la denegación. Excepciones.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825162" y="2357150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B1C5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1050665" y="3143009"/>
              <a:ext cx="6980586" cy="483343"/>
            </a:xfrm>
            <a:prstGeom prst="rect">
              <a:avLst/>
            </a:prstGeom>
            <a:solidFill>
              <a:srgbClr val="B1C5B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1"/>
            <p:cNvSpPr txBox="1"/>
            <p:nvPr/>
          </p:nvSpPr>
          <p:spPr>
            <a:xfrm>
              <a:off x="1050665" y="3143009"/>
              <a:ext cx="6980586" cy="483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55875" rIns="55875" bIns="558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Libre Franklin"/>
                <a:buNone/>
              </a:pPr>
              <a:r>
                <a:rPr lang="es-ES" sz="22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Condiciones para la entrega de información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748576" y="3082591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B1C5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810802" y="3867918"/>
              <a:ext cx="7220449" cy="483343"/>
            </a:xfrm>
            <a:prstGeom prst="rect">
              <a:avLst/>
            </a:prstGeom>
            <a:solidFill>
              <a:srgbClr val="8FAE9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1"/>
            <p:cNvSpPr txBox="1"/>
            <p:nvPr/>
          </p:nvSpPr>
          <p:spPr>
            <a:xfrm>
              <a:off x="810802" y="3867918"/>
              <a:ext cx="7220449" cy="483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Mecanismos de revisión independientes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1"/>
            <p:cNvSpPr/>
            <p:nvPr/>
          </p:nvSpPr>
          <p:spPr>
            <a:xfrm>
              <a:off x="508712" y="3807500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8FAE9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1"/>
            <p:cNvSpPr/>
            <p:nvPr/>
          </p:nvSpPr>
          <p:spPr>
            <a:xfrm>
              <a:off x="373091" y="4593359"/>
              <a:ext cx="7658160" cy="483343"/>
            </a:xfrm>
            <a:prstGeom prst="rect">
              <a:avLst/>
            </a:prstGeom>
            <a:solidFill>
              <a:srgbClr val="6B966E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1"/>
            <p:cNvSpPr txBox="1"/>
            <p:nvPr/>
          </p:nvSpPr>
          <p:spPr>
            <a:xfrm>
              <a:off x="373091" y="4593359"/>
              <a:ext cx="7658160" cy="483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Generación y divulgación de información ambiental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71001" y="4532941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6B96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3" name="Google Shape;313;p11"/>
          <p:cNvSpPr/>
          <p:nvPr/>
        </p:nvSpPr>
        <p:spPr>
          <a:xfrm>
            <a:off x="751430" y="2416630"/>
            <a:ext cx="2651761" cy="2217971"/>
          </a:xfrm>
          <a:prstGeom prst="ellipse">
            <a:avLst/>
          </a:prstGeom>
          <a:solidFill>
            <a:srgbClr val="A9C7AC"/>
          </a:solidFill>
          <a:ln w="25400" cap="flat" cmpd="sng">
            <a:solidFill>
              <a:srgbClr val="5376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ACCESO ADECUADO A LA INFORMACIÓN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9922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2"/>
          <p:cNvSpPr>
            <a:spLocks noGrp="1"/>
          </p:cNvSpPr>
          <p:nvPr>
            <p:ph type="sldNum" idx="12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25" tIns="9125" rIns="9125" bIns="91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s-ES" smtClean="0"/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t>6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0" name="Google Shape;320;p12"/>
          <p:cNvGrpSpPr/>
          <p:nvPr/>
        </p:nvGrpSpPr>
        <p:grpSpPr>
          <a:xfrm>
            <a:off x="-3321743" y="-148149"/>
            <a:ext cx="14654741" cy="7539300"/>
            <a:chOff x="-6329216" y="-968868"/>
            <a:chExt cx="14654741" cy="7539300"/>
          </a:xfrm>
        </p:grpSpPr>
        <p:sp>
          <p:nvSpPr>
            <p:cNvPr id="321" name="Google Shape;321;p12"/>
            <p:cNvSpPr/>
            <p:nvPr/>
          </p:nvSpPr>
          <p:spPr>
            <a:xfrm>
              <a:off x="-6329216" y="-968868"/>
              <a:ext cx="7539300" cy="7539300"/>
            </a:xfrm>
            <a:prstGeom prst="blockArc">
              <a:avLst>
                <a:gd name="adj1" fmla="val 18900000"/>
                <a:gd name="adj2" fmla="val 2700000"/>
                <a:gd name="adj3" fmla="val 286"/>
              </a:avLst>
            </a:prstGeom>
            <a:noFill/>
            <a:ln w="25400" cap="flat" cmpd="sng">
              <a:solidFill>
                <a:srgbClr val="B2D3D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2"/>
            <p:cNvSpPr/>
            <p:nvPr/>
          </p:nvSpPr>
          <p:spPr>
            <a:xfrm>
              <a:off x="452938" y="153558"/>
              <a:ext cx="7872587" cy="674981"/>
            </a:xfrm>
            <a:prstGeom prst="rect">
              <a:avLst/>
            </a:prstGeom>
            <a:solidFill>
              <a:srgbClr val="7A959C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2"/>
            <p:cNvSpPr txBox="1"/>
            <p:nvPr/>
          </p:nvSpPr>
          <p:spPr>
            <a:xfrm>
              <a:off x="452938" y="153558"/>
              <a:ext cx="7872587" cy="6749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405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ibre Franklin"/>
                <a:buNone/>
              </a:pPr>
              <a:r>
                <a:rPr lang="es-ES" sz="18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Estado es garante del derecho de participación del público. Participación abierta e inclusiva.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2"/>
            <p:cNvSpPr/>
            <p:nvPr/>
          </p:nvSpPr>
          <p:spPr>
            <a:xfrm>
              <a:off x="74780" y="191013"/>
              <a:ext cx="636337" cy="636337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7A95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12"/>
            <p:cNvSpPr/>
            <p:nvPr/>
          </p:nvSpPr>
          <p:spPr>
            <a:xfrm>
              <a:off x="853958" y="1018700"/>
              <a:ext cx="7411578" cy="509070"/>
            </a:xfrm>
            <a:prstGeom prst="rect">
              <a:avLst/>
            </a:prstGeom>
            <a:solidFill>
              <a:srgbClr val="8FACB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2"/>
            <p:cNvSpPr txBox="1"/>
            <p:nvPr/>
          </p:nvSpPr>
          <p:spPr>
            <a:xfrm>
              <a:off x="853958" y="1018700"/>
              <a:ext cx="7411578" cy="509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4050" tIns="40625" rIns="40625" bIns="40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Libre Franklin"/>
                <a:buNone/>
              </a:pPr>
              <a:r>
                <a:rPr lang="es-ES" sz="16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Estado garante de mecanismos de participación, promoción de participación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2"/>
            <p:cNvSpPr/>
            <p:nvPr/>
          </p:nvSpPr>
          <p:spPr>
            <a:xfrm>
              <a:off x="535789" y="955066"/>
              <a:ext cx="636337" cy="636337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8FAC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2"/>
            <p:cNvSpPr/>
            <p:nvPr/>
          </p:nvSpPr>
          <p:spPr>
            <a:xfrm>
              <a:off x="1106588" y="1782193"/>
              <a:ext cx="7158948" cy="509070"/>
            </a:xfrm>
            <a:prstGeom prst="rect">
              <a:avLst/>
            </a:prstGeom>
            <a:solidFill>
              <a:srgbClr val="A8C3CB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2"/>
            <p:cNvSpPr txBox="1"/>
            <p:nvPr/>
          </p:nvSpPr>
          <p:spPr>
            <a:xfrm>
              <a:off x="1106588" y="1782193"/>
              <a:ext cx="7158948" cy="509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405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Participación desde etapas iniciales del proceso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2"/>
            <p:cNvSpPr/>
            <p:nvPr/>
          </p:nvSpPr>
          <p:spPr>
            <a:xfrm>
              <a:off x="788419" y="1718559"/>
              <a:ext cx="636337" cy="636337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A8C3C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2"/>
            <p:cNvSpPr/>
            <p:nvPr/>
          </p:nvSpPr>
          <p:spPr>
            <a:xfrm>
              <a:off x="1187251" y="2531496"/>
              <a:ext cx="7078285" cy="538570"/>
            </a:xfrm>
            <a:prstGeom prst="rect">
              <a:avLst/>
            </a:prstGeom>
            <a:solidFill>
              <a:srgbClr val="7BB7A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2"/>
            <p:cNvSpPr txBox="1"/>
            <p:nvPr/>
          </p:nvSpPr>
          <p:spPr>
            <a:xfrm>
              <a:off x="1187251" y="2531496"/>
              <a:ext cx="7078285" cy="5385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405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Información al público de manera efectiva, comprensible y oportuna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2"/>
            <p:cNvSpPr/>
            <p:nvPr/>
          </p:nvSpPr>
          <p:spPr>
            <a:xfrm>
              <a:off x="869082" y="2482612"/>
              <a:ext cx="636337" cy="636337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C4D9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2"/>
            <p:cNvSpPr/>
            <p:nvPr/>
          </p:nvSpPr>
          <p:spPr>
            <a:xfrm>
              <a:off x="1106588" y="3310299"/>
              <a:ext cx="7158948" cy="509070"/>
            </a:xfrm>
            <a:prstGeom prst="rect">
              <a:avLst/>
            </a:prstGeom>
            <a:solidFill>
              <a:srgbClr val="66A7B8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2"/>
            <p:cNvSpPr txBox="1"/>
            <p:nvPr/>
          </p:nvSpPr>
          <p:spPr>
            <a:xfrm>
              <a:off x="1106588" y="3310299"/>
              <a:ext cx="7158948" cy="509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4050" tIns="40625" rIns="40625" bIns="40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Libre Franklin"/>
                <a:buNone/>
              </a:pPr>
              <a:r>
                <a:rPr lang="es-ES" sz="16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Presentación de observaciones del público. Decisión de antecedentes públicos y accesibles, por medios apropiados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2"/>
            <p:cNvSpPr/>
            <p:nvPr/>
          </p:nvSpPr>
          <p:spPr>
            <a:xfrm>
              <a:off x="788419" y="3246665"/>
              <a:ext cx="636337" cy="636337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C4D9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2"/>
            <p:cNvSpPr/>
            <p:nvPr/>
          </p:nvSpPr>
          <p:spPr>
            <a:xfrm>
              <a:off x="853958" y="4073792"/>
              <a:ext cx="7411578" cy="509070"/>
            </a:xfrm>
            <a:prstGeom prst="rect">
              <a:avLst/>
            </a:prstGeom>
            <a:solidFill>
              <a:srgbClr val="A8C3CB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2"/>
            <p:cNvSpPr txBox="1"/>
            <p:nvPr/>
          </p:nvSpPr>
          <p:spPr>
            <a:xfrm>
              <a:off x="853958" y="4073792"/>
              <a:ext cx="7411578" cy="509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405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Participación adecuada al público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2"/>
            <p:cNvSpPr/>
            <p:nvPr/>
          </p:nvSpPr>
          <p:spPr>
            <a:xfrm>
              <a:off x="535789" y="4010158"/>
              <a:ext cx="636337" cy="636337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A8C3C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2"/>
            <p:cNvSpPr/>
            <p:nvPr/>
          </p:nvSpPr>
          <p:spPr>
            <a:xfrm>
              <a:off x="392949" y="4837845"/>
              <a:ext cx="7872587" cy="509070"/>
            </a:xfrm>
            <a:prstGeom prst="rect">
              <a:avLst/>
            </a:prstGeom>
            <a:solidFill>
              <a:srgbClr val="8FACB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2"/>
            <p:cNvSpPr txBox="1"/>
            <p:nvPr/>
          </p:nvSpPr>
          <p:spPr>
            <a:xfrm>
              <a:off x="392949" y="4837845"/>
              <a:ext cx="7872587" cy="509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4050" tIns="40625" rIns="40625" bIns="406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Libre Franklin"/>
                <a:buNone/>
              </a:pPr>
              <a:r>
                <a:rPr lang="es-ES" sz="16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Información pública sobre proyectos y actividades a proporcionar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2"/>
            <p:cNvSpPr/>
            <p:nvPr/>
          </p:nvSpPr>
          <p:spPr>
            <a:xfrm>
              <a:off x="74780" y="4774212"/>
              <a:ext cx="636337" cy="636337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8FACB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3" name="Google Shape;343;p12"/>
          <p:cNvSpPr/>
          <p:nvPr/>
        </p:nvSpPr>
        <p:spPr>
          <a:xfrm>
            <a:off x="640080" y="2416630"/>
            <a:ext cx="2763111" cy="2217971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5376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PARTICIPACIÓN EN PROCESOS DE TOMA DE DECISIONES AMBIENTALES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2"/>
          <p:cNvSpPr txBox="1"/>
          <p:nvPr/>
        </p:nvSpPr>
        <p:spPr>
          <a:xfrm>
            <a:off x="326571" y="152287"/>
            <a:ext cx="9784080" cy="92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80000"/>
              </a:lnSpc>
              <a:buClr>
                <a:schemeClr val="accent1"/>
              </a:buClr>
              <a:buSzPts val="2240"/>
            </a:pPr>
            <a:r>
              <a:rPr lang="es-E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 Rounded"/>
              </a:rPr>
              <a:t>CONTENIDO DEL ACUERDO REGIONAL PRINCIPIO 10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3"/>
          <p:cNvSpPr>
            <a:spLocks noGrp="1"/>
          </p:cNvSpPr>
          <p:nvPr>
            <p:ph type="sldNum" idx="12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25" tIns="9125" rIns="9125" bIns="91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s-ES" smtClean="0"/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t>7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1" name="Google Shape;351;p13"/>
          <p:cNvGrpSpPr/>
          <p:nvPr/>
        </p:nvGrpSpPr>
        <p:grpSpPr>
          <a:xfrm>
            <a:off x="-3122304" y="-114123"/>
            <a:ext cx="14654280" cy="7539300"/>
            <a:chOff x="-6333906" y="-968868"/>
            <a:chExt cx="14654280" cy="7539300"/>
          </a:xfrm>
        </p:grpSpPr>
        <p:sp>
          <p:nvSpPr>
            <p:cNvPr id="352" name="Google Shape;352;p13"/>
            <p:cNvSpPr/>
            <p:nvPr/>
          </p:nvSpPr>
          <p:spPr>
            <a:xfrm>
              <a:off x="-6333906" y="-968868"/>
              <a:ext cx="7539300" cy="7539300"/>
            </a:xfrm>
            <a:prstGeom prst="blockArc">
              <a:avLst>
                <a:gd name="adj1" fmla="val 18900000"/>
                <a:gd name="adj2" fmla="val 2700000"/>
                <a:gd name="adj3" fmla="val 286"/>
              </a:avLst>
            </a:prstGeom>
            <a:noFill/>
            <a:ln w="254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508284" y="177872"/>
              <a:ext cx="7812090" cy="781932"/>
            </a:xfrm>
            <a:prstGeom prst="rect">
              <a:avLst/>
            </a:prstGeom>
            <a:solidFill>
              <a:srgbClr val="BAB188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3"/>
            <p:cNvSpPr txBox="1"/>
            <p:nvPr/>
          </p:nvSpPr>
          <p:spPr>
            <a:xfrm>
              <a:off x="508284" y="177872"/>
              <a:ext cx="7812090" cy="781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681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ibre Franklin"/>
                <a:buNone/>
              </a:pPr>
              <a:r>
                <a:rPr lang="es-ES" sz="18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Estado garante del acceso a la justicia conforme a las garantías del debido proceso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80173" y="221261"/>
              <a:ext cx="737165" cy="737165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BAB18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933852" y="1179465"/>
              <a:ext cx="7326995" cy="589732"/>
            </a:xfrm>
            <a:prstGeom prst="rect">
              <a:avLst/>
            </a:prstGeom>
            <a:solidFill>
              <a:srgbClr val="C1B79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3"/>
            <p:cNvSpPr txBox="1"/>
            <p:nvPr/>
          </p:nvSpPr>
          <p:spPr>
            <a:xfrm>
              <a:off x="933852" y="1179465"/>
              <a:ext cx="7326995" cy="589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68100" tIns="48250" rIns="48250" bIns="482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Libre Franklin"/>
                <a:buNone/>
              </a:pPr>
              <a:r>
                <a:rPr lang="es-ES" sz="19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Acceso a instancias judiciales y administrativas para impugnar y recurrir, conforme legislación nacional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3"/>
            <p:cNvSpPr/>
            <p:nvPr/>
          </p:nvSpPr>
          <p:spPr>
            <a:xfrm>
              <a:off x="565269" y="1105748"/>
              <a:ext cx="737165" cy="737165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C1B79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3"/>
            <p:cNvSpPr/>
            <p:nvPr/>
          </p:nvSpPr>
          <p:spPr>
            <a:xfrm>
              <a:off x="1155673" y="2063951"/>
              <a:ext cx="7105173" cy="589732"/>
            </a:xfrm>
            <a:prstGeom prst="rect">
              <a:avLst/>
            </a:prstGeom>
            <a:solidFill>
              <a:srgbClr val="C8BF9C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3"/>
            <p:cNvSpPr txBox="1"/>
            <p:nvPr/>
          </p:nvSpPr>
          <p:spPr>
            <a:xfrm>
              <a:off x="1155673" y="2063951"/>
              <a:ext cx="7105173" cy="589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681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Medidas a cumplir para garantizar y facilitar el acceso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3"/>
            <p:cNvSpPr/>
            <p:nvPr/>
          </p:nvSpPr>
          <p:spPr>
            <a:xfrm>
              <a:off x="787091" y="1990235"/>
              <a:ext cx="737165" cy="737165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C8BF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3"/>
            <p:cNvSpPr/>
            <p:nvPr/>
          </p:nvSpPr>
          <p:spPr>
            <a:xfrm>
              <a:off x="1155673" y="2930791"/>
              <a:ext cx="7105173" cy="623907"/>
            </a:xfrm>
            <a:prstGeom prst="rect">
              <a:avLst/>
            </a:prstGeom>
            <a:solidFill>
              <a:srgbClr val="CFC7A7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3"/>
            <p:cNvSpPr txBox="1"/>
            <p:nvPr/>
          </p:nvSpPr>
          <p:spPr>
            <a:xfrm>
              <a:off x="1155673" y="2930791"/>
              <a:ext cx="7105173" cy="6239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681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Consideraciones para personas y grupos vulnerables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3"/>
            <p:cNvSpPr/>
            <p:nvPr/>
          </p:nvSpPr>
          <p:spPr>
            <a:xfrm>
              <a:off x="787091" y="2874161"/>
              <a:ext cx="737165" cy="737165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CFC7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3"/>
            <p:cNvSpPr/>
            <p:nvPr/>
          </p:nvSpPr>
          <p:spPr>
            <a:xfrm>
              <a:off x="933852" y="3832365"/>
              <a:ext cx="7326995" cy="589732"/>
            </a:xfrm>
            <a:prstGeom prst="rect">
              <a:avLst/>
            </a:prstGeom>
            <a:solidFill>
              <a:srgbClr val="DC643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3"/>
            <p:cNvSpPr txBox="1"/>
            <p:nvPr/>
          </p:nvSpPr>
          <p:spPr>
            <a:xfrm>
              <a:off x="933852" y="3832365"/>
              <a:ext cx="7326995" cy="589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681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Decisiones judiciales y administrativas por escrito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565269" y="3758648"/>
              <a:ext cx="737165" cy="737165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D6C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3"/>
            <p:cNvSpPr/>
            <p:nvPr/>
          </p:nvSpPr>
          <p:spPr>
            <a:xfrm>
              <a:off x="448756" y="4716852"/>
              <a:ext cx="7812090" cy="589732"/>
            </a:xfrm>
            <a:prstGeom prst="rect">
              <a:avLst/>
            </a:prstGeom>
            <a:solidFill>
              <a:srgbClr val="E3764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3"/>
            <p:cNvSpPr txBox="1"/>
            <p:nvPr/>
          </p:nvSpPr>
          <p:spPr>
            <a:xfrm>
              <a:off x="448756" y="4716852"/>
              <a:ext cx="7812090" cy="589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68100" tIns="48250" rIns="48250" bIns="482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Libre Franklin"/>
                <a:buNone/>
              </a:pPr>
              <a:r>
                <a:rPr lang="es-ES" sz="19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Mecanismos alternativos de resolución de controversias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3"/>
            <p:cNvSpPr/>
            <p:nvPr/>
          </p:nvSpPr>
          <p:spPr>
            <a:xfrm>
              <a:off x="80173" y="4643135"/>
              <a:ext cx="737165" cy="737165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DDD7B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1" name="Google Shape;371;p13"/>
          <p:cNvSpPr/>
          <p:nvPr/>
        </p:nvSpPr>
        <p:spPr>
          <a:xfrm>
            <a:off x="640080" y="2416630"/>
            <a:ext cx="2763111" cy="2217971"/>
          </a:xfrm>
          <a:prstGeom prst="ellipse">
            <a:avLst/>
          </a:prstGeom>
          <a:solidFill>
            <a:schemeClr val="accent5"/>
          </a:solidFill>
          <a:ln w="25400" cap="flat" cmpd="sng">
            <a:solidFill>
              <a:srgbClr val="5376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ACCESO A LA JUSTICIA AMBIENTAL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13"/>
          <p:cNvSpPr txBox="1"/>
          <p:nvPr/>
        </p:nvSpPr>
        <p:spPr>
          <a:xfrm>
            <a:off x="326571" y="152287"/>
            <a:ext cx="9784080" cy="92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None/>
            </a:pPr>
            <a:r>
              <a:rPr lang="es-E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 Rounded"/>
              </a:rPr>
              <a:t>CONTENIDO DEL ACUERDO REGIONAL PRINCIPIO 10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3"/>
          <p:cNvSpPr>
            <a:spLocks noGrp="1"/>
          </p:cNvSpPr>
          <p:nvPr>
            <p:ph type="sldNum" idx="12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25" tIns="9125" rIns="9125" bIns="91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s-ES" smtClean="0"/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t>8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1" name="Google Shape;351;p13"/>
          <p:cNvGrpSpPr/>
          <p:nvPr/>
        </p:nvGrpSpPr>
        <p:grpSpPr>
          <a:xfrm>
            <a:off x="-3122304" y="-114123"/>
            <a:ext cx="14654280" cy="7539300"/>
            <a:chOff x="-6333906" y="-968868"/>
            <a:chExt cx="14654280" cy="7539300"/>
          </a:xfrm>
        </p:grpSpPr>
        <p:sp>
          <p:nvSpPr>
            <p:cNvPr id="352" name="Google Shape;352;p13"/>
            <p:cNvSpPr/>
            <p:nvPr/>
          </p:nvSpPr>
          <p:spPr>
            <a:xfrm>
              <a:off x="-6333906" y="-968868"/>
              <a:ext cx="7539300" cy="7539300"/>
            </a:xfrm>
            <a:prstGeom prst="blockArc">
              <a:avLst>
                <a:gd name="adj1" fmla="val 18900000"/>
                <a:gd name="adj2" fmla="val 2700000"/>
                <a:gd name="adj3" fmla="val 286"/>
              </a:avLst>
            </a:prstGeom>
            <a:noFill/>
            <a:ln w="254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508284" y="177872"/>
              <a:ext cx="7812090" cy="781932"/>
            </a:xfrm>
            <a:prstGeom prst="rect">
              <a:avLst/>
            </a:prstGeom>
            <a:solidFill>
              <a:srgbClr val="BAB188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3"/>
            <p:cNvSpPr txBox="1"/>
            <p:nvPr/>
          </p:nvSpPr>
          <p:spPr>
            <a:xfrm>
              <a:off x="508284" y="177872"/>
              <a:ext cx="7812090" cy="781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681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ibre Franklin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80173" y="221261"/>
              <a:ext cx="737165" cy="737165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BAB18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933852" y="1179465"/>
              <a:ext cx="7326995" cy="589732"/>
            </a:xfrm>
            <a:prstGeom prst="rect">
              <a:avLst/>
            </a:prstGeom>
            <a:solidFill>
              <a:srgbClr val="C1B79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3"/>
            <p:cNvSpPr txBox="1"/>
            <p:nvPr/>
          </p:nvSpPr>
          <p:spPr>
            <a:xfrm>
              <a:off x="933852" y="1179465"/>
              <a:ext cx="7326995" cy="589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68100" tIns="48250" rIns="48250" bIns="482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Libre Franklin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3"/>
            <p:cNvSpPr/>
            <p:nvPr/>
          </p:nvSpPr>
          <p:spPr>
            <a:xfrm>
              <a:off x="565269" y="1105748"/>
              <a:ext cx="737165" cy="737165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C1B79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3"/>
            <p:cNvSpPr/>
            <p:nvPr/>
          </p:nvSpPr>
          <p:spPr>
            <a:xfrm>
              <a:off x="1155673" y="2063951"/>
              <a:ext cx="7105173" cy="589732"/>
            </a:xfrm>
            <a:prstGeom prst="rect">
              <a:avLst/>
            </a:prstGeom>
            <a:solidFill>
              <a:srgbClr val="C8BF9C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3"/>
            <p:cNvSpPr/>
            <p:nvPr/>
          </p:nvSpPr>
          <p:spPr>
            <a:xfrm>
              <a:off x="787091" y="1990235"/>
              <a:ext cx="737165" cy="737165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C8BF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3"/>
            <p:cNvSpPr/>
            <p:nvPr/>
          </p:nvSpPr>
          <p:spPr>
            <a:xfrm>
              <a:off x="1155673" y="2930791"/>
              <a:ext cx="7105173" cy="623907"/>
            </a:xfrm>
            <a:prstGeom prst="rect">
              <a:avLst/>
            </a:prstGeom>
            <a:solidFill>
              <a:srgbClr val="CFC7A7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3"/>
            <p:cNvSpPr/>
            <p:nvPr/>
          </p:nvSpPr>
          <p:spPr>
            <a:xfrm>
              <a:off x="787091" y="2874161"/>
              <a:ext cx="737165" cy="737165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CFC7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3"/>
            <p:cNvSpPr/>
            <p:nvPr/>
          </p:nvSpPr>
          <p:spPr>
            <a:xfrm>
              <a:off x="933852" y="3832365"/>
              <a:ext cx="7326995" cy="589732"/>
            </a:xfrm>
            <a:prstGeom prst="rect">
              <a:avLst/>
            </a:prstGeom>
            <a:solidFill>
              <a:srgbClr val="DC643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565269" y="3758648"/>
              <a:ext cx="737165" cy="737165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D6C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3"/>
            <p:cNvSpPr/>
            <p:nvPr/>
          </p:nvSpPr>
          <p:spPr>
            <a:xfrm>
              <a:off x="448756" y="4716852"/>
              <a:ext cx="7812090" cy="589732"/>
            </a:xfrm>
            <a:prstGeom prst="rect">
              <a:avLst/>
            </a:prstGeom>
            <a:solidFill>
              <a:srgbClr val="E3764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3"/>
            <p:cNvSpPr/>
            <p:nvPr/>
          </p:nvSpPr>
          <p:spPr>
            <a:xfrm>
              <a:off x="80173" y="4643135"/>
              <a:ext cx="737165" cy="737165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DDD7B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1" name="Google Shape;371;p13"/>
          <p:cNvSpPr/>
          <p:nvPr/>
        </p:nvSpPr>
        <p:spPr>
          <a:xfrm>
            <a:off x="640080" y="2416630"/>
            <a:ext cx="2763111" cy="2217971"/>
          </a:xfrm>
          <a:prstGeom prst="ellipse">
            <a:avLst/>
          </a:prstGeom>
          <a:solidFill>
            <a:schemeClr val="accent5"/>
          </a:solidFill>
          <a:ln w="25400" cap="flat" cmpd="sng">
            <a:solidFill>
              <a:srgbClr val="5376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AR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DEFENSORES AMBIENTALES</a:t>
            </a:r>
            <a:endParaRPr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13"/>
          <p:cNvSpPr txBox="1"/>
          <p:nvPr/>
        </p:nvSpPr>
        <p:spPr>
          <a:xfrm>
            <a:off x="326571" y="152287"/>
            <a:ext cx="9784080" cy="510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None/>
            </a:pPr>
            <a:r>
              <a:rPr lang="es-AR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/>
              </a:rPr>
              <a:t>ACUERDO DE ESCAZÚ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CD9ED29-D4F6-2A9A-47DB-C255C80F2257}"/>
              </a:ext>
            </a:extLst>
          </p:cNvPr>
          <p:cNvSpPr txBox="1"/>
          <p:nvPr/>
        </p:nvSpPr>
        <p:spPr>
          <a:xfrm>
            <a:off x="4145454" y="1106063"/>
            <a:ext cx="73269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</a:rPr>
              <a:t>Todas las personas tienen derecho a desarrollar acciones sociales y políticas para defender y cuidar el ambiente.</a:t>
            </a:r>
            <a:endParaRPr lang="es-AR" sz="1600" b="1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5DB9D94-A72A-00A3-6D63-CBF3D1142853}"/>
              </a:ext>
            </a:extLst>
          </p:cNvPr>
          <p:cNvSpPr txBox="1"/>
          <p:nvPr/>
        </p:nvSpPr>
        <p:spPr>
          <a:xfrm>
            <a:off x="4464868" y="2017940"/>
            <a:ext cx="77271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</a:rPr>
              <a:t>América Latina es actualmente la región más peligrosa para las </a:t>
            </a:r>
          </a:p>
          <a:p>
            <a:r>
              <a:rPr lang="es-ES" sz="1600" b="1" dirty="0">
                <a:solidFill>
                  <a:schemeClr val="bg1"/>
                </a:solidFill>
              </a:rPr>
              <a:t>personas y grupos que protegen el ambiente</a:t>
            </a:r>
            <a:endParaRPr lang="es-AR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70EABF-C298-1939-E90B-48CA59005AE5}"/>
              </a:ext>
            </a:extLst>
          </p:cNvPr>
          <p:cNvSpPr txBox="1"/>
          <p:nvPr/>
        </p:nvSpPr>
        <p:spPr>
          <a:xfrm>
            <a:off x="4785578" y="2924300"/>
            <a:ext cx="772713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</a:rPr>
              <a:t>El Acuerdo otorga una consideración especial a las personas </a:t>
            </a:r>
          </a:p>
          <a:p>
            <a:r>
              <a:rPr lang="es-ES" sz="1600" b="1" dirty="0">
                <a:solidFill>
                  <a:schemeClr val="bg1"/>
                </a:solidFill>
              </a:rPr>
              <a:t>defensoras de derechos humanos en asuntos ambientales</a:t>
            </a:r>
            <a:r>
              <a:rPr lang="es-ES" dirty="0"/>
              <a:t>, </a:t>
            </a:r>
            <a:endParaRPr lang="es-AR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7DDD6B8-DBA9-A45D-1B16-913848186405}"/>
              </a:ext>
            </a:extLst>
          </p:cNvPr>
          <p:cNvSpPr txBox="1"/>
          <p:nvPr/>
        </p:nvSpPr>
        <p:spPr>
          <a:xfrm>
            <a:off x="4741337" y="3773089"/>
            <a:ext cx="77271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</a:rPr>
              <a:t>Reafirma los compromisos que los Estados hayan asumido a nivel internacional, regional y nacional en materia de derechos humanos.</a:t>
            </a:r>
            <a:endParaRPr lang="es-AR" sz="1600" b="1" dirty="0">
              <a:solidFill>
                <a:schemeClr val="bg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A1310E-00D1-2D9E-966A-E1CF35921C8C}"/>
              </a:ext>
            </a:extLst>
          </p:cNvPr>
          <p:cNvSpPr txBox="1"/>
          <p:nvPr/>
        </p:nvSpPr>
        <p:spPr>
          <a:xfrm>
            <a:off x="4028940" y="5562104"/>
            <a:ext cx="77316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</a:rPr>
              <a:t>Los Estados deben garantizar condiciones seguras para su accionar, </a:t>
            </a:r>
            <a:r>
              <a:rPr lang="es-ES" sz="1600" b="1">
                <a:solidFill>
                  <a:schemeClr val="bg1"/>
                </a:solidFill>
              </a:rPr>
              <a:t>que </a:t>
            </a:r>
          </a:p>
          <a:p>
            <a:r>
              <a:rPr lang="es-ES" sz="1600" b="1">
                <a:solidFill>
                  <a:schemeClr val="bg1"/>
                </a:solidFill>
              </a:rPr>
              <a:t>las </a:t>
            </a:r>
            <a:r>
              <a:rPr lang="es-ES" sz="1600" b="1" dirty="0">
                <a:solidFill>
                  <a:schemeClr val="bg1"/>
                </a:solidFill>
              </a:rPr>
              <a:t>protejan de eventuales ataques </a:t>
            </a:r>
            <a:r>
              <a:rPr lang="es-ES" sz="1600" b="1">
                <a:solidFill>
                  <a:schemeClr val="bg1"/>
                </a:solidFill>
              </a:rPr>
              <a:t>y  </a:t>
            </a:r>
            <a:r>
              <a:rPr lang="es-ES" sz="1600" b="1" dirty="0">
                <a:solidFill>
                  <a:schemeClr val="bg1"/>
                </a:solidFill>
              </a:rPr>
              <a:t>sancionen a quienes las atacaran.</a:t>
            </a:r>
            <a:endParaRPr lang="es-AR" sz="1600" b="1" dirty="0">
              <a:solidFill>
                <a:schemeClr val="bg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10DBBBF-CAA3-4F66-7485-B34D42ADA26C}"/>
              </a:ext>
            </a:extLst>
          </p:cNvPr>
          <p:cNvSpPr txBox="1"/>
          <p:nvPr/>
        </p:nvSpPr>
        <p:spPr>
          <a:xfrm>
            <a:off x="4580656" y="4701560"/>
            <a:ext cx="77316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</a:rPr>
              <a:t>No se plantea crear nuevos derechos, sino adaptar los marcos </a:t>
            </a:r>
          </a:p>
          <a:p>
            <a:r>
              <a:rPr lang="es-ES" sz="1600" b="1" dirty="0">
                <a:solidFill>
                  <a:schemeClr val="bg1"/>
                </a:solidFill>
              </a:rPr>
              <a:t>existentes a la esfera ambiental.</a:t>
            </a:r>
            <a:endParaRPr lang="es-A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729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1"/>
          <p:cNvSpPr>
            <a:spLocks noGrp="1"/>
          </p:cNvSpPr>
          <p:nvPr>
            <p:ph type="sldNum" idx="12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25" tIns="9125" rIns="9125" bIns="91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sz="165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s-ES" smtClean="0"/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t>9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1"/>
          <p:cNvSpPr txBox="1"/>
          <p:nvPr/>
        </p:nvSpPr>
        <p:spPr>
          <a:xfrm>
            <a:off x="326571" y="152287"/>
            <a:ext cx="9784080" cy="92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Arial"/>
              <a:buNone/>
            </a:pPr>
            <a:r>
              <a:rPr lang="es-E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 Rounded"/>
              </a:rPr>
              <a:t>CONTENIDO DEL ACUERDO REGIONAL PRINCIPIO 10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290" name="Google Shape;290;p11"/>
          <p:cNvGrpSpPr/>
          <p:nvPr/>
        </p:nvGrpSpPr>
        <p:grpSpPr>
          <a:xfrm>
            <a:off x="-2929554" y="-42473"/>
            <a:ext cx="14099240" cy="7158838"/>
            <a:chOff x="-6009634" y="-920178"/>
            <a:chExt cx="14099240" cy="7158838"/>
          </a:xfrm>
        </p:grpSpPr>
        <p:sp>
          <p:nvSpPr>
            <p:cNvPr id="291" name="Google Shape;291;p11"/>
            <p:cNvSpPr/>
            <p:nvPr/>
          </p:nvSpPr>
          <p:spPr>
            <a:xfrm>
              <a:off x="-6009634" y="-920178"/>
              <a:ext cx="7158838" cy="7158838"/>
            </a:xfrm>
            <a:prstGeom prst="blockArc">
              <a:avLst>
                <a:gd name="adj1" fmla="val 18900000"/>
                <a:gd name="adj2" fmla="val 2700000"/>
                <a:gd name="adj3" fmla="val 302"/>
              </a:avLst>
            </a:prstGeom>
            <a:noFill/>
            <a:ln w="25400" cap="flat" cmpd="sng">
              <a:solidFill>
                <a:srgbClr val="89AF8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431446" y="145798"/>
              <a:ext cx="7658160" cy="640870"/>
            </a:xfrm>
            <a:prstGeom prst="rect">
              <a:avLst/>
            </a:prstGeom>
            <a:solidFill>
              <a:srgbClr val="53765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1"/>
            <p:cNvSpPr txBox="1"/>
            <p:nvPr/>
          </p:nvSpPr>
          <p:spPr>
            <a:xfrm>
              <a:off x="431446" y="145798"/>
              <a:ext cx="7658160" cy="6408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ibre Franklin"/>
                <a:buNone/>
              </a:pPr>
              <a:r>
                <a:rPr lang="es-ES" sz="18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Estado es garante del derecho de acceso del público a información bajo su poder, control o custodia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71001" y="181360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5376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810802" y="967218"/>
              <a:ext cx="7220449" cy="483343"/>
            </a:xfrm>
            <a:prstGeom prst="rect">
              <a:avLst/>
            </a:prstGeom>
            <a:solidFill>
              <a:srgbClr val="6B966E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1"/>
            <p:cNvSpPr txBox="1"/>
            <p:nvPr/>
          </p:nvSpPr>
          <p:spPr>
            <a:xfrm>
              <a:off x="810802" y="967218"/>
              <a:ext cx="7220449" cy="483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66025" rIns="66025" bIns="660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Libre Franklin"/>
                <a:buNone/>
              </a:pPr>
              <a:r>
                <a:rPr lang="es-ES" sz="26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Alcance del derecho de acceso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508712" y="906801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6B96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1050665" y="1692127"/>
              <a:ext cx="6980586" cy="483343"/>
            </a:xfrm>
            <a:prstGeom prst="rect">
              <a:avLst/>
            </a:prstGeom>
            <a:solidFill>
              <a:srgbClr val="8FAE9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1"/>
            <p:cNvSpPr txBox="1"/>
            <p:nvPr/>
          </p:nvSpPr>
          <p:spPr>
            <a:xfrm>
              <a:off x="1050665" y="1692127"/>
              <a:ext cx="6980586" cy="483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Acceso de personas o grupos vulnerables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748576" y="1631709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8FAE9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1127252" y="2417568"/>
              <a:ext cx="6904000" cy="483343"/>
            </a:xfrm>
            <a:prstGeom prst="rect">
              <a:avLst/>
            </a:prstGeom>
            <a:solidFill>
              <a:srgbClr val="B1C5B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1"/>
            <p:cNvSpPr txBox="1"/>
            <p:nvPr/>
          </p:nvSpPr>
          <p:spPr>
            <a:xfrm>
              <a:off x="1127252" y="2417568"/>
              <a:ext cx="6904000" cy="483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Condiciones para la denegación. Excepciones.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825162" y="2357150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B1C5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1050665" y="3143009"/>
              <a:ext cx="6980586" cy="483343"/>
            </a:xfrm>
            <a:prstGeom prst="rect">
              <a:avLst/>
            </a:prstGeom>
            <a:solidFill>
              <a:srgbClr val="B1C5B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1"/>
            <p:cNvSpPr txBox="1"/>
            <p:nvPr/>
          </p:nvSpPr>
          <p:spPr>
            <a:xfrm>
              <a:off x="1050665" y="3143009"/>
              <a:ext cx="6980586" cy="483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55875" rIns="55875" bIns="558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Libre Franklin"/>
                <a:buNone/>
              </a:pPr>
              <a:r>
                <a:rPr lang="es-ES" sz="22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Condiciones para la entrega de información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748576" y="3082591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B1C5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810802" y="3867918"/>
              <a:ext cx="7220449" cy="483343"/>
            </a:xfrm>
            <a:prstGeom prst="rect">
              <a:avLst/>
            </a:prstGeom>
            <a:solidFill>
              <a:srgbClr val="8FAE9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1"/>
            <p:cNvSpPr txBox="1"/>
            <p:nvPr/>
          </p:nvSpPr>
          <p:spPr>
            <a:xfrm>
              <a:off x="810802" y="3867918"/>
              <a:ext cx="7220449" cy="483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Mecanismos de revisión independientes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1"/>
            <p:cNvSpPr/>
            <p:nvPr/>
          </p:nvSpPr>
          <p:spPr>
            <a:xfrm>
              <a:off x="508712" y="3807500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8FAE9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1"/>
            <p:cNvSpPr/>
            <p:nvPr/>
          </p:nvSpPr>
          <p:spPr>
            <a:xfrm>
              <a:off x="373091" y="4593359"/>
              <a:ext cx="7658160" cy="483343"/>
            </a:xfrm>
            <a:prstGeom prst="rect">
              <a:avLst/>
            </a:prstGeom>
            <a:solidFill>
              <a:srgbClr val="6B966E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1"/>
            <p:cNvSpPr txBox="1"/>
            <p:nvPr/>
          </p:nvSpPr>
          <p:spPr>
            <a:xfrm>
              <a:off x="373091" y="4593359"/>
              <a:ext cx="7658160" cy="4833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365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Libre Franklin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Libre Franklin"/>
                  <a:ea typeface="Libre Franklin"/>
                  <a:cs typeface="Libre Franklin"/>
                  <a:sym typeface="Libre Franklin"/>
                </a:rPr>
                <a:t>Generación y divulgación de información ambiental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71001" y="4532941"/>
              <a:ext cx="604179" cy="604179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6B96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3" name="Google Shape;313;p11"/>
          <p:cNvSpPr/>
          <p:nvPr/>
        </p:nvSpPr>
        <p:spPr>
          <a:xfrm>
            <a:off x="751430" y="2416630"/>
            <a:ext cx="2651761" cy="2217971"/>
          </a:xfrm>
          <a:prstGeom prst="ellipse">
            <a:avLst/>
          </a:prstGeom>
          <a:solidFill>
            <a:srgbClr val="A9C7AC"/>
          </a:solidFill>
          <a:ln w="25400" cap="flat" cmpd="sng">
            <a:solidFill>
              <a:srgbClr val="5376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ACCESO ADECUADO A LA INFORMACIÓN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e31bec-e15c-4a8a-ac14-7634bda598ec" xsi:nil="true"/>
    <lcf76f155ced4ddcb4097134ff3c332f xmlns="69729d78-896d-40e7-bd34-ba4c321c124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ADEA23E720C8040BB9F8BC4F759921D" ma:contentTypeVersion="19" ma:contentTypeDescription="Crear nuevo documento." ma:contentTypeScope="" ma:versionID="90fb4bda5fdfb6fe4437201e9176fb28">
  <xsd:schema xmlns:xsd="http://www.w3.org/2001/XMLSchema" xmlns:xs="http://www.w3.org/2001/XMLSchema" xmlns:p="http://schemas.microsoft.com/office/2006/metadata/properties" xmlns:ns2="69729d78-896d-40e7-bd34-ba4c321c1243" xmlns:ns3="ad0d438f-e724-4e96-b52a-9b9e20ac6ad7" xmlns:ns4="b1e31bec-e15c-4a8a-ac14-7634bda598ec" targetNamespace="http://schemas.microsoft.com/office/2006/metadata/properties" ma:root="true" ma:fieldsID="26c85791e415bcca828c88dfb3ec8e15" ns2:_="" ns3:_="" ns4:_="">
    <xsd:import namespace="69729d78-896d-40e7-bd34-ba4c321c1243"/>
    <xsd:import namespace="ad0d438f-e724-4e96-b52a-9b9e20ac6ad7"/>
    <xsd:import namespace="b1e31bec-e15c-4a8a-ac14-7634bda598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4:TaxCatchAll" minOccurs="0"/>
                <xsd:element ref="ns2:lcf76f155ced4ddcb4097134ff3c332f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29d78-896d-40e7-bd34-ba4c321c12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Etiquetas de imagen" ma:readOnly="false" ma:fieldId="{5cf76f15-5ced-4ddc-b409-7134ff3c332f}" ma:taxonomyMulti="true" ma:sspId="f8ebb0a5-c57d-4c3a-bec7-8a38252dd0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0d438f-e724-4e96-b52a-9b9e20ac6ad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e31bec-e15c-4a8a-ac14-7634bda598ec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3297940-0aab-4506-93aa-ca5d8a36a824}" ma:internalName="TaxCatchAll" ma:showField="CatchAllData" ma:web="b1e31bec-e15c-4a8a-ac14-7634bda598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0F5B0C-0AEB-4807-BF2E-42B00673E805}">
  <ds:schemaRefs>
    <ds:schemaRef ds:uri="http://purl.org/dc/terms/"/>
    <ds:schemaRef ds:uri="http://purl.org/dc/dcmitype/"/>
    <ds:schemaRef ds:uri="ad0d438f-e724-4e96-b52a-9b9e20ac6ad7"/>
    <ds:schemaRef ds:uri="b1e31bec-e15c-4a8a-ac14-7634bda598ec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69729d78-896d-40e7-bd34-ba4c321c124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BACF72DA-26BD-4F20-AF3E-B4BE338563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729d78-896d-40e7-bd34-ba4c321c1243"/>
    <ds:schemaRef ds:uri="ad0d438f-e724-4e96-b52a-9b9e20ac6ad7"/>
    <ds:schemaRef ds:uri="b1e31bec-e15c-4a8a-ac14-7634bda598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DB4461E-CFFA-4D42-83C2-6C664564C7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1707</Words>
  <Application>Microsoft Office PowerPoint</Application>
  <PresentationFormat>Panorámica</PresentationFormat>
  <Paragraphs>199</Paragraphs>
  <Slides>18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31" baseType="lpstr">
      <vt:lpstr>Arial</vt:lpstr>
      <vt:lpstr>Arial Narrow</vt:lpstr>
      <vt:lpstr>Arial Rounded</vt:lpstr>
      <vt:lpstr>Calibri</vt:lpstr>
      <vt:lpstr>Libre Franklin</vt:lpstr>
      <vt:lpstr>Montserrat</vt:lpstr>
      <vt:lpstr>Montserrat Medium</vt:lpstr>
      <vt:lpstr>Open Sans</vt:lpstr>
      <vt:lpstr>Times New Roman</vt:lpstr>
      <vt:lpstr>Trebuchet MS</vt:lpstr>
      <vt:lpstr>Wingdings</vt:lpstr>
      <vt:lpstr>Office Theme</vt:lpstr>
      <vt:lpstr>Custom Design</vt:lpstr>
      <vt:lpstr>Acuerdo de Escazú y la Información Pública Ambiental en la Argentina.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pragya mahendru</dc:creator>
  <cp:lastModifiedBy>Maria Eugenia Di Paola</cp:lastModifiedBy>
  <cp:revision>21</cp:revision>
  <cp:lastPrinted>2023-11-28T17:23:07Z</cp:lastPrinted>
  <dcterms:created xsi:type="dcterms:W3CDTF">2020-05-07T16:23:44Z</dcterms:created>
  <dcterms:modified xsi:type="dcterms:W3CDTF">2024-04-15T20:07:37Z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03a00757-fa03-45b4-a822-7cd7f51459d6</vt:lpwstr>
  </property>
  <property fmtid="{D5CDD505-2E9C-101B-9397-08002B2CF9AE}" pid="3" name="ContentTypeId">
    <vt:lpwstr>0x010100B4981E8A26D6C246AE44E9FDAFE54C35</vt:lpwstr>
  </property>
  <property fmtid="{D5CDD505-2E9C-101B-9397-08002B2CF9AE}" pid="4" name="MediaServiceImageTags">
    <vt:lpwstr/>
  </property>
</Properties>
</file>