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53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ia\Downloads\Datos%20provisorios%20nov%20202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lago\Downloads\Datos%20provisorios%20nov%202023%20(2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lago\Downloads\Datos%20provisorios%20nov%202023%20(2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lago\Downloads\Datos%20provisorios%20nov%202023%20(2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lago\Downloads\Datos%20provisorios%20nov%202023%20(2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lago\Downloads\Datos%20provisorios%20nov%202023%20(2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lago\Downloads\Datos%20provisorios%20nov%202023%20(2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lago\Downloads\Datos%20provisorios%20nov%202023%20(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'[Datos provisorios nov 2023.xlsx]Info envejecimiento Liz'!$B$30</c:f>
              <c:strCache>
                <c:ptCount val="1"/>
                <c:pt idx="0">
                  <c:v>Zona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'[Datos provisorios nov 2023.xlsx]Info envejecimiento Liz'!$A$31:$A$33</c:f>
              <c:strCache>
                <c:ptCount val="3"/>
                <c:pt idx="0">
                  <c:v> Norte</c:v>
                </c:pt>
                <c:pt idx="1">
                  <c:v>Centro</c:v>
                </c:pt>
                <c:pt idx="2">
                  <c:v>Sur</c:v>
                </c:pt>
              </c:strCache>
            </c:strRef>
          </c:cat>
          <c:val>
            <c:numRef>
              <c:f>'[Datos provisorios nov 2023.xlsx]Info envejecimiento Liz'!$B$31:$B$33</c:f>
              <c:numCache>
                <c:formatCode>0.0</c:formatCode>
                <c:ptCount val="3"/>
                <c:pt idx="0" formatCode="General">
                  <c:v>19.5</c:v>
                </c:pt>
                <c:pt idx="1">
                  <c:v>17</c:v>
                </c:pt>
                <c:pt idx="2" formatCode="General">
                  <c:v>14.2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521024"/>
        <c:axId val="185111296"/>
      </c:barChart>
      <c:lineChart>
        <c:grouping val="stacked"/>
        <c:varyColors val="0"/>
        <c:ser>
          <c:idx val="1"/>
          <c:order val="1"/>
          <c:tx>
            <c:strRef>
              <c:f>'[Datos provisorios nov 2023.xlsx]Info envejecimiento Liz'!$C$30</c:f>
              <c:strCache>
                <c:ptCount val="1"/>
                <c:pt idx="0">
                  <c:v>CABA</c:v>
                </c:pt>
              </c:strCache>
            </c:strRef>
          </c:tx>
          <c:marker>
            <c:symbol val="none"/>
          </c:marker>
          <c:cat>
            <c:strRef>
              <c:f>'[Datos provisorios nov 2023.xlsx]Info envejecimiento Liz'!$A$31:$A$33</c:f>
              <c:strCache>
                <c:ptCount val="3"/>
                <c:pt idx="0">
                  <c:v> Norte</c:v>
                </c:pt>
                <c:pt idx="1">
                  <c:v>Centro</c:v>
                </c:pt>
                <c:pt idx="2">
                  <c:v>Sur</c:v>
                </c:pt>
              </c:strCache>
            </c:strRef>
          </c:cat>
          <c:val>
            <c:numRef>
              <c:f>'[Datos provisorios nov 2023.xlsx]Info envejecimiento Liz'!$C$31:$C$33</c:f>
              <c:numCache>
                <c:formatCode>General</c:formatCode>
                <c:ptCount val="3"/>
                <c:pt idx="0">
                  <c:v>16.7</c:v>
                </c:pt>
                <c:pt idx="1">
                  <c:v>16.7</c:v>
                </c:pt>
                <c:pt idx="2">
                  <c:v>16.7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9521024"/>
        <c:axId val="185111296"/>
      </c:lineChart>
      <c:catAx>
        <c:axId val="1395210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Zona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185111296"/>
        <c:crosses val="autoZero"/>
        <c:auto val="1"/>
        <c:lblAlgn val="ctr"/>
        <c:lblOffset val="100"/>
        <c:noMultiLvlLbl val="0"/>
      </c:catAx>
      <c:valAx>
        <c:axId val="185111296"/>
        <c:scaling>
          <c:orientation val="minMax"/>
          <c:max val="25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Porcentaje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3952102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es-A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'[Datos provisorios nov 2023 (2).xlsx]E1'!$A$27:$A$29</c:f>
              <c:strCache>
                <c:ptCount val="3"/>
                <c:pt idx="0">
                  <c:v>Norte</c:v>
                </c:pt>
                <c:pt idx="1">
                  <c:v>Centro</c:v>
                </c:pt>
                <c:pt idx="2">
                  <c:v>Sur</c:v>
                </c:pt>
              </c:strCache>
            </c:strRef>
          </c:cat>
          <c:val>
            <c:numRef>
              <c:f>'[Datos provisorios nov 2023 (2).xlsx]E1'!$C$27:$C$29</c:f>
              <c:numCache>
                <c:formatCode>0.0</c:formatCode>
                <c:ptCount val="3"/>
                <c:pt idx="0">
                  <c:v>13.1</c:v>
                </c:pt>
                <c:pt idx="1">
                  <c:v>66.400000000000006</c:v>
                </c:pt>
                <c:pt idx="2">
                  <c:v>20.5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A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'[Datos provisorios nov 2023 (2).xlsx]E2'!$C$4:$F$4</c:f>
              <c:strCache>
                <c:ptCount val="4"/>
                <c:pt idx="0">
                  <c:v>Hasta 30</c:v>
                </c:pt>
                <c:pt idx="1">
                  <c:v>31 a 60</c:v>
                </c:pt>
                <c:pt idx="2">
                  <c:v>61 a 90</c:v>
                </c:pt>
                <c:pt idx="3">
                  <c:v>91 y más</c:v>
                </c:pt>
              </c:strCache>
            </c:strRef>
          </c:cat>
          <c:val>
            <c:numRef>
              <c:f>'[Datos provisorios nov 2023 (2).xlsx]E2'!$C$6:$F$6</c:f>
              <c:numCache>
                <c:formatCode>0.0</c:formatCode>
                <c:ptCount val="4"/>
                <c:pt idx="0">
                  <c:v>47.321428571428569</c:v>
                </c:pt>
                <c:pt idx="1">
                  <c:v>38.392857142857146</c:v>
                </c:pt>
                <c:pt idx="2">
                  <c:v>8.6309523809523814</c:v>
                </c:pt>
                <c:pt idx="3">
                  <c:v>5.6547619047619051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A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'[Datos provisorios nov 2023 (2).xlsx]E3'!$C$4:$F$4</c:f>
              <c:strCache>
                <c:ptCount val="4"/>
                <c:pt idx="0">
                  <c:v>Hasta 30</c:v>
                </c:pt>
                <c:pt idx="1">
                  <c:v>31 a 60</c:v>
                </c:pt>
                <c:pt idx="2">
                  <c:v>61 a 90</c:v>
                </c:pt>
                <c:pt idx="3">
                  <c:v>91 y más</c:v>
                </c:pt>
              </c:strCache>
            </c:strRef>
          </c:cat>
          <c:val>
            <c:numRef>
              <c:f>'[Datos provisorios nov 2023 (2).xlsx]E3'!$C$6:$F$6</c:f>
              <c:numCache>
                <c:formatCode>0.0</c:formatCode>
                <c:ptCount val="4"/>
                <c:pt idx="0">
                  <c:v>58.630952380952387</c:v>
                </c:pt>
                <c:pt idx="1">
                  <c:v>30.952380952380953</c:v>
                </c:pt>
                <c:pt idx="2">
                  <c:v>6.8452380952380958</c:v>
                </c:pt>
                <c:pt idx="3">
                  <c:v>3.5714285714285712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A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'[Datos provisorios nov 2023 (2).xlsx]E4'!$C$4:$F$4</c:f>
              <c:strCache>
                <c:ptCount val="4"/>
                <c:pt idx="0">
                  <c:v>1 a 12</c:v>
                </c:pt>
                <c:pt idx="1">
                  <c:v>13 a 24</c:v>
                </c:pt>
                <c:pt idx="2">
                  <c:v>25 a 48</c:v>
                </c:pt>
                <c:pt idx="3">
                  <c:v>49 y mas</c:v>
                </c:pt>
              </c:strCache>
            </c:strRef>
          </c:cat>
          <c:val>
            <c:numRef>
              <c:f>'[Datos provisorios nov 2023 (2).xlsx]E4'!$C$6:$F$6</c:f>
              <c:numCache>
                <c:formatCode>0.0</c:formatCode>
                <c:ptCount val="4"/>
                <c:pt idx="0">
                  <c:v>35.714285714285715</c:v>
                </c:pt>
                <c:pt idx="1">
                  <c:v>41.666666666666671</c:v>
                </c:pt>
                <c:pt idx="2">
                  <c:v>16.666666666666664</c:v>
                </c:pt>
                <c:pt idx="3">
                  <c:v>5.9523809523809517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A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'[Datos provisorios nov 2023 (2).xlsx]E5'!$A$5:$A$19</c:f>
              <c:strCache>
                <c:ptCount val="15"/>
                <c:pt idx="0">
                  <c:v>Psiquiatra de guardia las 24 hs. (personal propio)</c:v>
                </c:pt>
                <c:pt idx="1">
                  <c:v>Médico de guardia las 24 hs. (personal propio)</c:v>
                </c:pt>
                <c:pt idx="2">
                  <c:v>Administración en el establecimiento de medicación por vía ENDOVENOSA</c:v>
                </c:pt>
                <c:pt idx="3">
                  <c:v>Otra prestación</c:v>
                </c:pt>
                <c:pt idx="4">
                  <c:v>Manejo especializado de trastornos psiquiátricos (agitación, intranquilidad, agresividad, delirios, wandering o deambulación sin rumbo ni propósito, tendencia a la fuga)</c:v>
                </c:pt>
                <c:pt idx="5">
                  <c:v>Administración en el establecimiento de OXIGENOTERAPIA CRÓNICA (concentrador de oxígeno, tubo de oxígeno)</c:v>
                </c:pt>
                <c:pt idx="6">
                  <c:v>Rehabilitación de patologías AGUDAS/SUBAGUDAS (fractura de cuello femoral, ACV con compromiso motor y cognitivo)</c:v>
                </c:pt>
                <c:pt idx="7">
                  <c:v>Manejo en el establecimiento de UPP grado III - IV</c:v>
                </c:pt>
                <c:pt idx="8">
                  <c:v>Tiene políticas de NO sujeción o participación del grupo “DESATAR”</c:v>
                </c:pt>
                <c:pt idx="9">
                  <c:v>Tiene capacidad de brindar CUIDADOS DE FIN DE VIDA en el establecimiento</c:v>
                </c:pt>
                <c:pt idx="10">
                  <c:v>Manejo en el establecimiento de UPP grado I - II</c:v>
                </c:pt>
                <c:pt idx="11">
                  <c:v>Administración de ALIMENTACIÓN ENTERAL en el establecimiento (SNG, yeyunostomía, gastrostomía o botón gástrico)</c:v>
                </c:pt>
                <c:pt idx="12">
                  <c:v>Seguimiento y Rehabilitación de PATOLOGÍAS CRÓNICAS con DEPENDENCIA para las AVD</c:v>
                </c:pt>
                <c:pt idx="13">
                  <c:v>Manejo en el establecimiento Residentes con SONDA VESICAL</c:v>
                </c:pt>
                <c:pt idx="14">
                  <c:v>Abordaje interdisciplinario del DETERIORO COGNITIVO (Demencia de Alzheimer, vascular, mixta u otra demencia)</c:v>
                </c:pt>
              </c:strCache>
            </c:strRef>
          </c:cat>
          <c:val>
            <c:numRef>
              <c:f>'[Datos provisorios nov 2023 (2).xlsx]E5'!$C$5:$C$19</c:f>
              <c:numCache>
                <c:formatCode>0.0</c:formatCode>
                <c:ptCount val="15"/>
                <c:pt idx="0">
                  <c:v>2.4</c:v>
                </c:pt>
                <c:pt idx="1">
                  <c:v>8</c:v>
                </c:pt>
                <c:pt idx="2">
                  <c:v>12.2</c:v>
                </c:pt>
                <c:pt idx="3">
                  <c:v>20.8</c:v>
                </c:pt>
                <c:pt idx="4">
                  <c:v>30.4</c:v>
                </c:pt>
                <c:pt idx="5">
                  <c:v>38.4</c:v>
                </c:pt>
                <c:pt idx="6">
                  <c:v>40.200000000000003</c:v>
                </c:pt>
                <c:pt idx="7">
                  <c:v>41.4</c:v>
                </c:pt>
                <c:pt idx="8">
                  <c:v>46.4</c:v>
                </c:pt>
                <c:pt idx="9">
                  <c:v>48.5</c:v>
                </c:pt>
                <c:pt idx="10">
                  <c:v>59.5</c:v>
                </c:pt>
                <c:pt idx="11">
                  <c:v>60.1</c:v>
                </c:pt>
                <c:pt idx="12">
                  <c:v>61.9</c:v>
                </c:pt>
                <c:pt idx="13">
                  <c:v>74.400000000000006</c:v>
                </c:pt>
                <c:pt idx="14">
                  <c:v>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671744"/>
        <c:axId val="22673664"/>
      </c:barChart>
      <c:catAx>
        <c:axId val="22671744"/>
        <c:scaling>
          <c:orientation val="minMax"/>
        </c:scaling>
        <c:delete val="0"/>
        <c:axPos val="l"/>
        <c:majorTickMark val="out"/>
        <c:minorTickMark val="none"/>
        <c:tickLblPos val="nextTo"/>
        <c:crossAx val="22673664"/>
        <c:crosses val="autoZero"/>
        <c:auto val="1"/>
        <c:lblAlgn val="ctr"/>
        <c:lblOffset val="100"/>
        <c:noMultiLvlLbl val="0"/>
      </c:catAx>
      <c:valAx>
        <c:axId val="22673664"/>
        <c:scaling>
          <c:orientation val="minMax"/>
        </c:scaling>
        <c:delete val="0"/>
        <c:axPos val="b"/>
        <c:majorGridlines/>
        <c:numFmt formatCode="0.0" sourceLinked="1"/>
        <c:majorTickMark val="out"/>
        <c:minorTickMark val="none"/>
        <c:tickLblPos val="nextTo"/>
        <c:crossAx val="22671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es-A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'[Datos provisorios nov 2023 (2).xlsx]P2'!$A$6:$A$7</c:f>
              <c:strCache>
                <c:ptCount val="2"/>
                <c:pt idx="0">
                  <c:v>CABA</c:v>
                </c:pt>
                <c:pt idx="1">
                  <c:v>Pcia Bs As</c:v>
                </c:pt>
              </c:strCache>
            </c:strRef>
          </c:cat>
          <c:val>
            <c:numRef>
              <c:f>'[Datos provisorios nov 2023 (2).xlsx]P2'!$C$6:$C$7</c:f>
              <c:numCache>
                <c:formatCode>0.0</c:formatCode>
                <c:ptCount val="2"/>
                <c:pt idx="0">
                  <c:v>52.956147220046986</c:v>
                </c:pt>
                <c:pt idx="1">
                  <c:v>47.043852779953014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A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'[Datos provisorios nov 2023 (2).xlsx]P3'!$A$7:$A$9</c:f>
              <c:strCache>
                <c:ptCount val="3"/>
                <c:pt idx="0">
                  <c:v>Hasta secundario incompleto</c:v>
                </c:pt>
                <c:pt idx="1">
                  <c:v>Secundario completo o superior incompleto</c:v>
                </c:pt>
                <c:pt idx="2">
                  <c:v>Superior completo </c:v>
                </c:pt>
              </c:strCache>
            </c:strRef>
          </c:cat>
          <c:val>
            <c:numRef>
              <c:f>'[Datos provisorios nov 2023 (2).xlsx]P3'!$C$7:$C$9</c:f>
              <c:numCache>
                <c:formatCode>0.0</c:formatCode>
                <c:ptCount val="3"/>
                <c:pt idx="0">
                  <c:v>23.393532129357414</c:v>
                </c:pt>
                <c:pt idx="1">
                  <c:v>43.035139297214052</c:v>
                </c:pt>
                <c:pt idx="2">
                  <c:v>33.571328573428531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A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179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740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81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0060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22764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03411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65523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02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6495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1211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4063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111E8-2D1D-4B6B-954F-BA30EC50AABC}" type="datetimeFigureOut">
              <a:rPr lang="es-AR" smtClean="0"/>
              <a:t>22/11/2023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493EC-BDC4-4C0B-876C-DAD8A4B7385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98519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RELEVAMIENTO DE </a:t>
            </a:r>
            <a:r>
              <a:rPr lang="es-ES" b="1" dirty="0" err="1" smtClean="0"/>
              <a:t>VI</a:t>
            </a:r>
            <a:r>
              <a:rPr lang="es-ES" dirty="0" err="1" smtClean="0"/>
              <a:t>viendas</a:t>
            </a:r>
            <a:r>
              <a:rPr lang="es-ES" dirty="0" smtClean="0"/>
              <a:t> </a:t>
            </a:r>
            <a:r>
              <a:rPr lang="es-ES" b="1" dirty="0" smtClean="0"/>
              <a:t>Co</a:t>
            </a:r>
            <a:r>
              <a:rPr lang="es-ES" dirty="0" smtClean="0"/>
              <a:t>lectivas (VICO) 2023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4437112"/>
            <a:ext cx="6984776" cy="1152128"/>
          </a:xfrm>
        </p:spPr>
        <p:txBody>
          <a:bodyPr>
            <a:normAutofit fontScale="77500" lnSpcReduction="20000"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Datos provisorios 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 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Geriátricos</a:t>
            </a:r>
          </a:p>
          <a:p>
            <a:r>
              <a:rPr lang="es-A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AR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DGESyC</a:t>
            </a:r>
            <a:r>
              <a:rPr lang="es-A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(Ministerio de Hacienda y Finanzas GCBA). Relevamiento Viviendas Colectivas. </a:t>
            </a:r>
            <a:endParaRPr lang="es-A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620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AR" sz="2800" dirty="0"/>
              <a:t> Porcentaje de establecimientos geriátricos privados relevados por prestación de la que disponen. Ciudad de Buenos Aires. Año 2023</a:t>
            </a:r>
          </a:p>
        </p:txBody>
      </p:sp>
      <p:graphicFrame>
        <p:nvGraphicFramePr>
          <p:cNvPr id="5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200149"/>
              </p:ext>
            </p:extLst>
          </p:nvPr>
        </p:nvGraphicFramePr>
        <p:xfrm>
          <a:off x="539552" y="1196752"/>
          <a:ext cx="8064896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5954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dirty="0"/>
              <a:t>Personas que residen en </a:t>
            </a:r>
            <a:r>
              <a:rPr lang="es-AR" sz="2800" dirty="0" smtClean="0"/>
              <a:t>geriátricos </a:t>
            </a:r>
            <a:r>
              <a:rPr lang="es-AR" sz="2800" dirty="0"/>
              <a:t>privados relevados de la Ciudad de Buenos Aires </a:t>
            </a:r>
            <a:r>
              <a:rPr lang="es-AR" sz="2800" dirty="0" smtClean="0"/>
              <a:t>(pirámide). </a:t>
            </a:r>
            <a:r>
              <a:rPr lang="es-AR" sz="2800" dirty="0"/>
              <a:t>Año 2023</a:t>
            </a:r>
          </a:p>
        </p:txBody>
      </p:sp>
      <p:pic>
        <p:nvPicPr>
          <p:cNvPr id="3" name="image11.png" title="Imagen"/>
          <p:cNvPicPr preferRelativeResize="0"/>
          <p:nvPr/>
        </p:nvPicPr>
        <p:blipFill>
          <a:blip r:embed="rId2" cstate="print"/>
          <a:stretch>
            <a:fillRect/>
          </a:stretch>
        </p:blipFill>
        <p:spPr>
          <a:xfrm>
            <a:off x="1403648" y="1772816"/>
            <a:ext cx="6192688" cy="44176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50676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2800" dirty="0"/>
              <a:t>Personas alojada en </a:t>
            </a:r>
            <a:r>
              <a:rPr lang="es-AR" sz="2800" dirty="0" smtClean="0"/>
              <a:t>geriátricos </a:t>
            </a:r>
            <a:r>
              <a:rPr lang="es-AR" sz="2800" dirty="0"/>
              <a:t>privados relevados con diagnóstico de enfermedad que se extiende en el tiempo o que requiere tratamiento por enfermedad diagnosticada. Ciudad de Buenos Aires. Año 2023</a:t>
            </a:r>
          </a:p>
        </p:txBody>
      </p:sp>
      <p:pic>
        <p:nvPicPr>
          <p:cNvPr id="3" name="image14.png" title="Imagen"/>
          <p:cNvPicPr preferRelativeResize="0"/>
          <p:nvPr/>
        </p:nvPicPr>
        <p:blipFill>
          <a:blip r:embed="rId2" cstate="print"/>
          <a:stretch>
            <a:fillRect/>
          </a:stretch>
        </p:blipFill>
        <p:spPr>
          <a:xfrm>
            <a:off x="1662111" y="1988840"/>
            <a:ext cx="5819775" cy="3467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7493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 </a:t>
            </a:r>
            <a:r>
              <a:rPr lang="es-AR" sz="3100" dirty="0"/>
              <a:t>Personas que prestan servicios en </a:t>
            </a:r>
            <a:r>
              <a:rPr lang="es-AR" sz="3100" dirty="0" smtClean="0"/>
              <a:t>geriátricos </a:t>
            </a:r>
            <a:r>
              <a:rPr lang="es-AR" sz="3100" dirty="0"/>
              <a:t>privados de la Ciudad de Buenos Aires </a:t>
            </a:r>
            <a:r>
              <a:rPr lang="es-AR" sz="3100" dirty="0" smtClean="0"/>
              <a:t>(pirámide). </a:t>
            </a:r>
            <a:r>
              <a:rPr lang="es-AR" sz="3100" dirty="0"/>
              <a:t>Año 2023</a:t>
            </a:r>
          </a:p>
        </p:txBody>
      </p:sp>
      <p:pic>
        <p:nvPicPr>
          <p:cNvPr id="3" name="image13.png" title="Imagen"/>
          <p:cNvPicPr preferRelativeResize="0"/>
          <p:nvPr/>
        </p:nvPicPr>
        <p:blipFill>
          <a:blip r:embed="rId2" cstate="print"/>
          <a:stretch>
            <a:fillRect/>
          </a:stretch>
        </p:blipFill>
        <p:spPr>
          <a:xfrm>
            <a:off x="1043608" y="1988840"/>
            <a:ext cx="6912768" cy="42484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85045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2800" dirty="0"/>
              <a:t>Personas que prestan servicios en </a:t>
            </a:r>
            <a:r>
              <a:rPr lang="es-AR" sz="2800" dirty="0" smtClean="0"/>
              <a:t>geriátricos </a:t>
            </a:r>
            <a:r>
              <a:rPr lang="es-AR" sz="2800" dirty="0"/>
              <a:t>privados relevados por lugar de residencia. Ciudad de Buenos Aires. Año 2023</a:t>
            </a:r>
          </a:p>
        </p:txBody>
      </p:sp>
      <p:graphicFrame>
        <p:nvGraphicFramePr>
          <p:cNvPr id="3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0619190"/>
              </p:ext>
            </p:extLst>
          </p:nvPr>
        </p:nvGraphicFramePr>
        <p:xfrm>
          <a:off x="1907704" y="2132856"/>
          <a:ext cx="5886400" cy="41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62230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498178"/>
          </a:xfrm>
        </p:spPr>
        <p:txBody>
          <a:bodyPr>
            <a:noAutofit/>
          </a:bodyPr>
          <a:lstStyle/>
          <a:p>
            <a:r>
              <a:rPr lang="es-AR" sz="2800" dirty="0"/>
              <a:t>Distribución porcentual de personal que trabaja en </a:t>
            </a:r>
            <a:r>
              <a:rPr lang="es-AR" sz="2800" dirty="0" smtClean="0"/>
              <a:t>geriátricos </a:t>
            </a:r>
            <a:r>
              <a:rPr lang="es-AR" sz="2800" dirty="0"/>
              <a:t>privados relevados por máximo nivel educativo alcanzado. Ciudad de Buenos Aires. Año 2023</a:t>
            </a:r>
          </a:p>
        </p:txBody>
      </p:sp>
      <p:graphicFrame>
        <p:nvGraphicFramePr>
          <p:cNvPr id="3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2081336"/>
              </p:ext>
            </p:extLst>
          </p:nvPr>
        </p:nvGraphicFramePr>
        <p:xfrm>
          <a:off x="1280160" y="1666874"/>
          <a:ext cx="7468304" cy="478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8435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Contexto demográfico 2022</a:t>
            </a:r>
            <a:endParaRPr lang="es-AR" dirty="0"/>
          </a:p>
        </p:txBody>
      </p:sp>
      <p:graphicFrame>
        <p:nvGraphicFramePr>
          <p:cNvPr id="3" name="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559699"/>
              </p:ext>
            </p:extLst>
          </p:nvPr>
        </p:nvGraphicFramePr>
        <p:xfrm>
          <a:off x="1187624" y="2057400"/>
          <a:ext cx="6768752" cy="4035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467544" y="6021288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Fuente: Dirección General de Estadística y Censos (Ministerio de Hacienda y Finanzas GCBA). EAH 2022.</a:t>
            </a:r>
            <a:endParaRPr lang="es-AR" dirty="0"/>
          </a:p>
        </p:txBody>
      </p:sp>
      <p:sp>
        <p:nvSpPr>
          <p:cNvPr id="5" name="4 CuadroTexto"/>
          <p:cNvSpPr txBox="1"/>
          <p:nvPr/>
        </p:nvSpPr>
        <p:spPr>
          <a:xfrm>
            <a:off x="1115616" y="126876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Porcentaje de población de 65 años y más por zona de residencia. Ciudad de Buenos Aires. Año 2022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570951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Contexto demográfico 2022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522920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Fuente: </a:t>
            </a:r>
            <a:r>
              <a:rPr lang="es-AR" dirty="0" smtClean="0"/>
              <a:t>Dirección General de Estadística y Censos (Ministerio de Hacienda y Finanzas GCBA). EAH 2022.</a:t>
            </a:r>
            <a:endParaRPr lang="es-AR" dirty="0"/>
          </a:p>
        </p:txBody>
      </p:sp>
      <p:pic>
        <p:nvPicPr>
          <p:cNvPr id="6" name="image4.png" title="Imagen"/>
          <p:cNvPicPr preferRelativeResize="0"/>
          <p:nvPr/>
        </p:nvPicPr>
        <p:blipFill>
          <a:blip r:embed="rId2" cstate="print"/>
          <a:stretch>
            <a:fillRect/>
          </a:stretch>
        </p:blipFill>
        <p:spPr>
          <a:xfrm>
            <a:off x="526950" y="1556791"/>
            <a:ext cx="4621114" cy="3438539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364088" y="1579011"/>
            <a:ext cx="32403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Índice de Dependencia Potencial </a:t>
            </a:r>
            <a:r>
              <a:rPr lang="es-AR" dirty="0" smtClean="0"/>
              <a:t>= (Población de 0 a 14 años + Población de 65 años y más ) / Población entre 15 y 64 años </a:t>
            </a:r>
          </a:p>
          <a:p>
            <a:r>
              <a:rPr lang="es-AR" b="1" dirty="0" smtClean="0"/>
              <a:t>Mayores: </a:t>
            </a:r>
            <a:r>
              <a:rPr lang="es-AR" dirty="0" smtClean="0"/>
              <a:t>Población de 65 años y más / Población entre 15 y 64 años * 100</a:t>
            </a:r>
          </a:p>
          <a:p>
            <a:r>
              <a:rPr lang="es-AR" b="1" dirty="0" smtClean="0"/>
              <a:t>Índice de Envejecimiento </a:t>
            </a:r>
            <a:r>
              <a:rPr lang="es-AR" dirty="0" smtClean="0"/>
              <a:t>= Población de 65 años y más / Población entre 0 y 14 años * 100</a:t>
            </a:r>
          </a:p>
        </p:txBody>
      </p:sp>
    </p:spTree>
    <p:extLst>
      <p:ext uri="{BB962C8B-B14F-4D97-AF65-F5344CB8AC3E}">
        <p14:creationId xmlns:p14="http://schemas.microsoft.com/office/powerpoint/2010/main" val="250411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¿De qué se trata este operativo?</a:t>
            </a:r>
            <a:br>
              <a:rPr lang="es-AR" dirty="0"/>
            </a:b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542891" y="1700808"/>
            <a:ext cx="7920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dirty="0"/>
              <a:t>P</a:t>
            </a:r>
            <a:r>
              <a:rPr lang="es-AR" dirty="0" smtClean="0"/>
              <a:t>rimer </a:t>
            </a:r>
            <a:r>
              <a:rPr lang="es-AR" dirty="0"/>
              <a:t>censo a establecimientos geriátricos de larga estadía para personas mayores de la Ciudad de Buenos Aires</a:t>
            </a:r>
            <a:r>
              <a:rPr lang="es-AR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es-A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Modalidad </a:t>
            </a:r>
            <a:r>
              <a:rPr lang="es-AR" dirty="0"/>
              <a:t>virtual </a:t>
            </a:r>
            <a:endParaRPr lang="es-AR" dirty="0" smtClean="0"/>
          </a:p>
          <a:p>
            <a:pPr marL="285750" indent="-285750">
              <a:buFont typeface="Arial" pitchFamily="34" charset="0"/>
              <a:buChar char="•"/>
            </a:pPr>
            <a:endParaRPr lang="es-A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Realiza </a:t>
            </a:r>
            <a:r>
              <a:rPr lang="es-AR" dirty="0"/>
              <a:t>la </a:t>
            </a:r>
            <a:r>
              <a:rPr lang="es-AR" b="1" dirty="0"/>
              <a:t>DGESYC</a:t>
            </a:r>
            <a:r>
              <a:rPr lang="es-AR" dirty="0"/>
              <a:t> en conjunto con la </a:t>
            </a:r>
            <a:r>
              <a:rPr lang="es-AR" b="1" dirty="0"/>
              <a:t>Unidad Ejecutora de Registro y Regulación de Establecimientos Geriátricos (UERREG) del Ministerio de Salud GCBA</a:t>
            </a:r>
            <a:r>
              <a:rPr lang="es-AR" dirty="0"/>
              <a:t>. </a:t>
            </a:r>
            <a:endParaRPr lang="es-AR" dirty="0" smtClean="0"/>
          </a:p>
          <a:p>
            <a:pPr marL="285750" indent="-285750">
              <a:buFont typeface="Arial" pitchFamily="34" charset="0"/>
              <a:buChar char="•"/>
            </a:pPr>
            <a:endParaRPr lang="es-A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Se </a:t>
            </a:r>
            <a:r>
              <a:rPr lang="es-AR" dirty="0"/>
              <a:t>capta información </a:t>
            </a:r>
            <a:r>
              <a:rPr lang="es-AR" dirty="0" smtClean="0"/>
              <a:t> </a:t>
            </a:r>
            <a:r>
              <a:rPr lang="es-AR" dirty="0"/>
              <a:t>su población residente y el personal que trabaja allí.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62339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Cobertura del operativo</a:t>
            </a:r>
            <a:endParaRPr lang="es-AR" dirty="0"/>
          </a:p>
        </p:txBody>
      </p:sp>
      <p:sp>
        <p:nvSpPr>
          <p:cNvPr id="3" name="2 CuadroTexto"/>
          <p:cNvSpPr txBox="1"/>
          <p:nvPr/>
        </p:nvSpPr>
        <p:spPr>
          <a:xfrm>
            <a:off x="2699792" y="2132856"/>
            <a:ext cx="42484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Total de Geriátricos : 433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Cobertura: 78%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Población residente relevada:  10.226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AR" dirty="0" smtClean="0"/>
              <a:t>Personal relevado: 7.178</a:t>
            </a:r>
          </a:p>
          <a:p>
            <a:pPr marL="285750" indent="-285750">
              <a:buFont typeface="Arial" pitchFamily="34" charset="0"/>
              <a:buChar char="•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53580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dirty="0"/>
              <a:t>Distribución porcentual de </a:t>
            </a:r>
            <a:r>
              <a:rPr lang="es-AR" sz="2800" dirty="0" smtClean="0"/>
              <a:t>geriátricos </a:t>
            </a:r>
            <a:r>
              <a:rPr lang="es-AR" sz="2800" dirty="0"/>
              <a:t>privados relevados por zona. Ciudad de Buenos Aires. Año 2023</a:t>
            </a:r>
          </a:p>
        </p:txBody>
      </p:sp>
      <p:graphicFrame>
        <p:nvGraphicFramePr>
          <p:cNvPr id="3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6745515"/>
              </p:ext>
            </p:extLst>
          </p:nvPr>
        </p:nvGraphicFramePr>
        <p:xfrm>
          <a:off x="1763688" y="2204864"/>
          <a:ext cx="583264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7838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426170"/>
          </a:xfrm>
        </p:spPr>
        <p:txBody>
          <a:bodyPr>
            <a:normAutofit fontScale="90000"/>
          </a:bodyPr>
          <a:lstStyle/>
          <a:p>
            <a:r>
              <a:rPr lang="es-AR" dirty="0"/>
              <a:t> </a:t>
            </a:r>
            <a:r>
              <a:rPr lang="es-AR" sz="3100" dirty="0"/>
              <a:t>Distribución porcentual de establecimiento geriátricos privados relevados por cantidad de plazas habilitadas. Ciudad de Buenos Aires. Año 2023</a:t>
            </a:r>
          </a:p>
        </p:txBody>
      </p:sp>
      <p:graphicFrame>
        <p:nvGraphicFramePr>
          <p:cNvPr id="3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1424287"/>
              </p:ext>
            </p:extLst>
          </p:nvPr>
        </p:nvGraphicFramePr>
        <p:xfrm>
          <a:off x="1547664" y="2057400"/>
          <a:ext cx="5976664" cy="3675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5357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2800" dirty="0"/>
              <a:t>Distribución porcentual de establecimiento geriátricos privados relevados por cantidad de residentes. Ciudad de Buenos Aires. Año 2023</a:t>
            </a:r>
          </a:p>
        </p:txBody>
      </p:sp>
      <p:graphicFrame>
        <p:nvGraphicFramePr>
          <p:cNvPr id="3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2986743"/>
              </p:ext>
            </p:extLst>
          </p:nvPr>
        </p:nvGraphicFramePr>
        <p:xfrm>
          <a:off x="2051720" y="2132856"/>
          <a:ext cx="5310336" cy="381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084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2800" dirty="0"/>
              <a:t>Distribución porcentual de </a:t>
            </a:r>
            <a:r>
              <a:rPr lang="es-AR" sz="2800" dirty="0" smtClean="0"/>
              <a:t>establecimientos </a:t>
            </a:r>
            <a:r>
              <a:rPr lang="es-AR" sz="2800" dirty="0"/>
              <a:t>geriátricos privados relevados por cantidad de personal. Ciudad de Buenos Aires. Año 2023</a:t>
            </a:r>
          </a:p>
        </p:txBody>
      </p:sp>
      <p:graphicFrame>
        <p:nvGraphicFramePr>
          <p:cNvPr id="3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0189277"/>
              </p:ext>
            </p:extLst>
          </p:nvPr>
        </p:nvGraphicFramePr>
        <p:xfrm>
          <a:off x="1835696" y="1916832"/>
          <a:ext cx="5904656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73658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449</Words>
  <Application>Microsoft Office PowerPoint</Application>
  <PresentationFormat>Presentación en pantalla (4:3)</PresentationFormat>
  <Paragraphs>36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RELEVAMIENTO DE VIviendas Colectivas (VICO) 2023</vt:lpstr>
      <vt:lpstr>Contexto demográfico 2022</vt:lpstr>
      <vt:lpstr>Contexto demográfico 2022</vt:lpstr>
      <vt:lpstr>¿De qué se trata este operativo? </vt:lpstr>
      <vt:lpstr>Cobertura del operativo</vt:lpstr>
      <vt:lpstr>Distribución porcentual de geriátricos privados relevados por zona. Ciudad de Buenos Aires. Año 2023</vt:lpstr>
      <vt:lpstr> Distribución porcentual de establecimiento geriátricos privados relevados por cantidad de plazas habilitadas. Ciudad de Buenos Aires. Año 2023</vt:lpstr>
      <vt:lpstr>Distribución porcentual de establecimiento geriátricos privados relevados por cantidad de residentes. Ciudad de Buenos Aires. Año 2023</vt:lpstr>
      <vt:lpstr>Distribución porcentual de establecimientos geriátricos privados relevados por cantidad de personal. Ciudad de Buenos Aires. Año 2023</vt:lpstr>
      <vt:lpstr> Porcentaje de establecimientos geriátricos privados relevados por prestación de la que disponen. Ciudad de Buenos Aires. Año 2023</vt:lpstr>
      <vt:lpstr>Personas que residen en geriátricos privados relevados de la Ciudad de Buenos Aires (pirámide). Año 2023</vt:lpstr>
      <vt:lpstr>Personas alojada en geriátricos privados relevados con diagnóstico de enfermedad que se extiende en el tiempo o que requiere tratamiento por enfermedad diagnosticada. Ciudad de Buenos Aires. Año 2023</vt:lpstr>
      <vt:lpstr> Personas que prestan servicios en geriátricos privados de la Ciudad de Buenos Aires (pirámide). Año 2023</vt:lpstr>
      <vt:lpstr>Personas que prestan servicios en geriátricos privados relevados por lugar de residencia. Ciudad de Buenos Aires. Año 2023</vt:lpstr>
      <vt:lpstr>Distribución porcentual de personal que trabaja en geriátricos privados relevados por máximo nivel educativo alcanzado. Ciudad de Buenos Aires. Año 2023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RELEVAMIENTO DE VIviendas Colectivas (VICO) 2023</dc:title>
  <dc:creator>Maria Eugenia Lago</dc:creator>
  <cp:lastModifiedBy>María Lago</cp:lastModifiedBy>
  <cp:revision>11</cp:revision>
  <dcterms:created xsi:type="dcterms:W3CDTF">2023-11-22T15:30:21Z</dcterms:created>
  <dcterms:modified xsi:type="dcterms:W3CDTF">2023-11-22T17:59:32Z</dcterms:modified>
</cp:coreProperties>
</file>